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43"/>
  </p:notesMasterIdLst>
  <p:handoutMasterIdLst>
    <p:handoutMasterId r:id="rId44"/>
  </p:handoutMasterIdLst>
  <p:sldIdLst>
    <p:sldId id="256" r:id="rId2"/>
    <p:sldId id="267" r:id="rId3"/>
    <p:sldId id="276" r:id="rId4"/>
    <p:sldId id="348" r:id="rId5"/>
    <p:sldId id="284" r:id="rId6"/>
    <p:sldId id="285" r:id="rId7"/>
    <p:sldId id="282" r:id="rId8"/>
    <p:sldId id="352" r:id="rId9"/>
    <p:sldId id="277" r:id="rId10"/>
    <p:sldId id="342" r:id="rId11"/>
    <p:sldId id="288" r:id="rId12"/>
    <p:sldId id="355" r:id="rId13"/>
    <p:sldId id="343" r:id="rId14"/>
    <p:sldId id="354" r:id="rId15"/>
    <p:sldId id="356" r:id="rId16"/>
    <p:sldId id="357" r:id="rId17"/>
    <p:sldId id="359" r:id="rId18"/>
    <p:sldId id="360" r:id="rId19"/>
    <p:sldId id="358" r:id="rId20"/>
    <p:sldId id="361" r:id="rId21"/>
    <p:sldId id="362" r:id="rId22"/>
    <p:sldId id="363" r:id="rId23"/>
    <p:sldId id="364" r:id="rId24"/>
    <p:sldId id="370" r:id="rId25"/>
    <p:sldId id="369" r:id="rId26"/>
    <p:sldId id="368" r:id="rId27"/>
    <p:sldId id="374" r:id="rId28"/>
    <p:sldId id="375" r:id="rId29"/>
    <p:sldId id="367" r:id="rId30"/>
    <p:sldId id="366" r:id="rId31"/>
    <p:sldId id="383" r:id="rId32"/>
    <p:sldId id="365" r:id="rId33"/>
    <p:sldId id="371" r:id="rId34"/>
    <p:sldId id="384" r:id="rId35"/>
    <p:sldId id="376" r:id="rId36"/>
    <p:sldId id="377" r:id="rId37"/>
    <p:sldId id="378" r:id="rId38"/>
    <p:sldId id="372" r:id="rId39"/>
    <p:sldId id="373" r:id="rId40"/>
    <p:sldId id="379" r:id="rId41"/>
    <p:sldId id="380" r:id="rId42"/>
  </p:sldIdLst>
  <p:sldSz cx="9144000" cy="6858000" type="screen4x3"/>
  <p:notesSz cx="7010400" cy="9236075"/>
  <p:embeddedFontLst>
    <p:embeddedFont>
      <p:font typeface="Myriad Web Pro" panose="020B0604020202020204" charset="0"/>
      <p:regular r:id="rId45"/>
      <p:bold r:id="rId46"/>
      <p:italic r:id="rId47"/>
    </p:embeddedFont>
    <p:embeddedFont>
      <p:font typeface="Calibri" panose="020F0502020204030204" pitchFamily="34" charset="0"/>
      <p:regular r:id="rId48"/>
      <p:bold r:id="rId49"/>
      <p:italic r:id="rId50"/>
      <p:bold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0039A6"/>
    <a:srgbClr val="3366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6" autoAdjust="0"/>
    <p:restoredTop sz="82784" autoAdjust="0"/>
  </p:normalViewPr>
  <p:slideViewPr>
    <p:cSldViewPr snapToGrid="0">
      <p:cViewPr varScale="1">
        <p:scale>
          <a:sx n="96" d="100"/>
          <a:sy n="96" d="100"/>
        </p:scale>
        <p:origin x="-2052" y="-102"/>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100" d="100"/>
        <a:sy n="100" d="100"/>
      </p:scale>
      <p:origin x="0" y="1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6862D66A-19DF-4574-87BF-0CC3A93B6309}" type="slidenum">
              <a:rPr lang="en-US" smtClean="0"/>
              <a:t>‹#›</a:t>
            </a:fld>
            <a:endParaRPr lang="en-US"/>
          </a:p>
        </p:txBody>
      </p:sp>
    </p:spTree>
    <p:extLst>
      <p:ext uri="{BB962C8B-B14F-4D97-AF65-F5344CB8AC3E}">
        <p14:creationId xmlns:p14="http://schemas.microsoft.com/office/powerpoint/2010/main" val="10388931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145" cy="46119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3"/>
            <a:ext cx="3038145" cy="461193"/>
          </a:xfrm>
          <a:prstGeom prst="rect">
            <a:avLst/>
          </a:prstGeom>
        </p:spPr>
        <p:txBody>
          <a:bodyPr vert="horz" lIns="88139" tIns="44070" rIns="88139" bIns="44070" rtlCol="0"/>
          <a:lstStyle>
            <a:lvl1pPr algn="r">
              <a:defRPr sz="1200"/>
            </a:lvl1pPr>
          </a:lstStyle>
          <a:p>
            <a:endParaRPr lang="en-US"/>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8" y="4387446"/>
            <a:ext cx="5607711" cy="415531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3360"/>
            <a:ext cx="3038145" cy="461193"/>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773360"/>
            <a:ext cx="3038145" cy="461193"/>
          </a:xfrm>
          <a:prstGeom prst="rect">
            <a:avLst/>
          </a:prstGeom>
        </p:spPr>
        <p:txBody>
          <a:bodyPr vert="horz" lIns="88139" tIns="44070" rIns="88139" bIns="4407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2824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r>
              <a:rPr lang="en-US" dirty="0" smtClean="0">
                <a:cs typeface="Arial" charset="0"/>
              </a:rPr>
              <a:t>Any identifiable</a:t>
            </a:r>
            <a:r>
              <a:rPr lang="en-US" baseline="0" dirty="0" smtClean="0">
                <a:cs typeface="Arial" charset="0"/>
              </a:rPr>
              <a:t> characteristic such as extreme height, weight or age has been hidden by collapsing categories or top and bottom coding </a:t>
            </a:r>
          </a:p>
          <a:p>
            <a:pPr defTabSz="873125"/>
            <a:r>
              <a:rPr lang="en-US" baseline="0" dirty="0" smtClean="0">
                <a:cs typeface="Arial" charset="0"/>
              </a:rPr>
              <a:t>Reports = NHSR, series reports, data briefs, </a:t>
            </a:r>
            <a:r>
              <a:rPr lang="en-US" baseline="0" dirty="0" err="1" smtClean="0">
                <a:cs typeface="Arial" charset="0"/>
              </a:rPr>
              <a:t>QuickStats</a:t>
            </a:r>
            <a:r>
              <a:rPr lang="en-US" baseline="0" dirty="0" smtClean="0">
                <a:cs typeface="Arial" charset="0"/>
              </a:rPr>
              <a:t> (MMWR)</a:t>
            </a:r>
            <a:endParaRPr lang="en-US" dirty="0" smtClean="0">
              <a:cs typeface="Arial" charset="0"/>
            </a:endParaRPr>
          </a:p>
        </p:txBody>
      </p:sp>
    </p:spTree>
    <p:extLst>
      <p:ext uri="{BB962C8B-B14F-4D97-AF65-F5344CB8AC3E}">
        <p14:creationId xmlns:p14="http://schemas.microsoft.com/office/powerpoint/2010/main" val="248211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r>
              <a:rPr lang="en-US" dirty="0" smtClean="0">
                <a:cs typeface="Arial" charset="0"/>
              </a:rPr>
              <a:t>NCHS developed the Research Data Centers (RDC) to allow researchers access to data that cannot be released publicly to protect respondent confidentiality. This restricted data could lead to a breach of our agreement with the respondent to preserve their anonymity and the confidentiality of their information. Access is available on site at the RDCs in Hyattsville, Atlanta, and the 17 Census RDCs, as well as through a remote system. Today, in addition to providing access to NCHS data, the RDC also hosts restricted data from a variety of groups within HHS. </a:t>
            </a:r>
          </a:p>
        </p:txBody>
      </p:sp>
    </p:spTree>
    <p:extLst>
      <p:ext uri="{BB962C8B-B14F-4D97-AF65-F5344CB8AC3E}">
        <p14:creationId xmlns:p14="http://schemas.microsoft.com/office/powerpoint/2010/main" val="396510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8531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88019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379609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39250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821477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353345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625186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49740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95388" y="692150"/>
            <a:ext cx="4621212" cy="3465513"/>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4924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3836348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10518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701559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989797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7971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23822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393225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818252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612318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75867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95388" y="692150"/>
            <a:ext cx="4619625" cy="3465513"/>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245">
              <a:defRPr/>
            </a:pPr>
            <a:r>
              <a:rPr lang="en-US" sz="1300" dirty="0"/>
              <a:t>The National Health and Nutrition Examination Survey (NHANES) is a program of studies designed to assess the health and nutritional status of adults and children in the United States. The survey is unique in that it combines interviews and physical examinations. Each year, the survey examines a nationally representative sample of about 5,000 persons located in 15 counties across the country. Findings from this survey will be used to determine the prevalence of major diseases and risk factors for diseases. Information will be used to assess nutritional status and its association with health promotion and disease prevention. NHANES findings also produce national references for such measurements as height, weight, and blood pressure. Data from this survey will be used in health sciences research and help develop sound public health policy, direct and design health programs and services, and expand the health knowledge for the Nation.</a:t>
            </a:r>
          </a:p>
          <a:p>
            <a:pPr defTabSz="881245">
              <a:defRPr/>
            </a:pPr>
            <a:endParaRPr lang="en-US" dirty="0" smtClean="0">
              <a:latin typeface="Arial"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330391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724026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609893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3950156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080034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r>
              <a:rPr lang="en-US" dirty="0" smtClean="0">
                <a:cs typeface="Arial" charset="0"/>
              </a:rPr>
              <a:t>SOA = Supplement on Aging</a:t>
            </a:r>
          </a:p>
          <a:p>
            <a:pPr defTabSz="873125"/>
            <a:r>
              <a:rPr lang="en-US" dirty="0" smtClean="0">
                <a:cs typeface="Arial" charset="0"/>
              </a:rPr>
              <a:t>LSOA = Longitudinal Study of Aging</a:t>
            </a:r>
          </a:p>
          <a:p>
            <a:pPr defTabSz="873125"/>
            <a:r>
              <a:rPr lang="en-US" dirty="0" smtClean="0">
                <a:cs typeface="Arial" charset="0"/>
              </a:rPr>
              <a:t>NNHS = National Nursing Home Survey</a:t>
            </a:r>
          </a:p>
          <a:p>
            <a:pPr defTabSz="873125"/>
            <a:r>
              <a:rPr lang="en-US" dirty="0" smtClean="0">
                <a:cs typeface="Arial" charset="0"/>
              </a:rPr>
              <a:t>NHHCS</a:t>
            </a:r>
            <a:r>
              <a:rPr lang="en-US" baseline="0" dirty="0" smtClean="0">
                <a:cs typeface="Arial" charset="0"/>
              </a:rPr>
              <a:t> = National Home and Hospice Care Survey</a:t>
            </a:r>
            <a:endParaRPr lang="en-US" dirty="0" smtClean="0">
              <a:cs typeface="Arial" charset="0"/>
            </a:endParaRPr>
          </a:p>
          <a:p>
            <a:pPr defTabSz="873125"/>
            <a:r>
              <a:rPr lang="en-US" sz="1200" kern="1200" dirty="0" smtClean="0">
                <a:solidFill>
                  <a:schemeClr val="tx1"/>
                </a:solidFill>
                <a:effectLst/>
                <a:latin typeface="+mn-lt"/>
                <a:ea typeface="+mn-ea"/>
                <a:cs typeface="+mn-cs"/>
              </a:rPr>
              <a:t>The linkage branch is currently updating the Medicare/Medicaid linkage and hope to have it available later this year</a:t>
            </a:r>
            <a:endParaRPr lang="en-US" dirty="0" smtClean="0">
              <a:cs typeface="Arial" charset="0"/>
            </a:endParaRPr>
          </a:p>
        </p:txBody>
      </p:sp>
    </p:spTree>
    <p:extLst>
      <p:ext uri="{BB962C8B-B14F-4D97-AF65-F5344CB8AC3E}">
        <p14:creationId xmlns:p14="http://schemas.microsoft.com/office/powerpoint/2010/main" val="2695749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1140174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701362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667915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47629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5388" y="692150"/>
            <a:ext cx="4619625" cy="3465513"/>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3125"/>
            <a:endParaRPr lang="en-US" dirty="0" smtClean="0">
              <a:cs typeface="Arial" charset="0"/>
            </a:endParaRPr>
          </a:p>
        </p:txBody>
      </p:sp>
    </p:spTree>
    <p:extLst>
      <p:ext uri="{BB962C8B-B14F-4D97-AF65-F5344CB8AC3E}">
        <p14:creationId xmlns:p14="http://schemas.microsoft.com/office/powerpoint/2010/main" val="280361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709" eaLnBrk="0" hangingPunct="0">
              <a:defRPr>
                <a:solidFill>
                  <a:schemeClr val="tx1"/>
                </a:solidFill>
                <a:latin typeface="Arial" pitchFamily="34" charset="0"/>
              </a:defRPr>
            </a:lvl1pPr>
            <a:lvl2pPr marL="729163" indent="-280447" algn="ctr" defTabSz="931709" eaLnBrk="0" hangingPunct="0">
              <a:defRPr>
                <a:solidFill>
                  <a:schemeClr val="tx1"/>
                </a:solidFill>
                <a:latin typeface="Arial" pitchFamily="34" charset="0"/>
              </a:defRPr>
            </a:lvl2pPr>
            <a:lvl3pPr marL="1121789" indent="-224358" algn="ctr" defTabSz="931709" eaLnBrk="0" hangingPunct="0">
              <a:defRPr>
                <a:solidFill>
                  <a:schemeClr val="tx1"/>
                </a:solidFill>
                <a:latin typeface="Arial" pitchFamily="34" charset="0"/>
              </a:defRPr>
            </a:lvl3pPr>
            <a:lvl4pPr marL="1570504" indent="-224358" algn="ctr" defTabSz="931709" eaLnBrk="0" hangingPunct="0">
              <a:defRPr>
                <a:solidFill>
                  <a:schemeClr val="tx1"/>
                </a:solidFill>
                <a:latin typeface="Arial" pitchFamily="34" charset="0"/>
              </a:defRPr>
            </a:lvl4pPr>
            <a:lvl5pPr marL="2019221" indent="-224358" algn="ctr" defTabSz="931709" eaLnBrk="0" hangingPunct="0">
              <a:defRPr>
                <a:solidFill>
                  <a:schemeClr val="tx1"/>
                </a:solidFill>
                <a:latin typeface="Arial" pitchFamily="34" charset="0"/>
              </a:defRPr>
            </a:lvl5pPr>
            <a:lvl6pPr marL="2467937" indent="-224358" algn="ctr" defTabSz="931709" eaLnBrk="0" fontAlgn="base" hangingPunct="0">
              <a:spcBef>
                <a:spcPct val="0"/>
              </a:spcBef>
              <a:spcAft>
                <a:spcPct val="0"/>
              </a:spcAft>
              <a:defRPr>
                <a:solidFill>
                  <a:schemeClr val="tx1"/>
                </a:solidFill>
                <a:latin typeface="Arial" pitchFamily="34" charset="0"/>
              </a:defRPr>
            </a:lvl6pPr>
            <a:lvl7pPr marL="2916652" indent="-224358" algn="ctr" defTabSz="931709" eaLnBrk="0" fontAlgn="base" hangingPunct="0">
              <a:spcBef>
                <a:spcPct val="0"/>
              </a:spcBef>
              <a:spcAft>
                <a:spcPct val="0"/>
              </a:spcAft>
              <a:defRPr>
                <a:solidFill>
                  <a:schemeClr val="tx1"/>
                </a:solidFill>
                <a:latin typeface="Arial" pitchFamily="34" charset="0"/>
              </a:defRPr>
            </a:lvl7pPr>
            <a:lvl8pPr marL="3365368" indent="-224358" algn="ctr" defTabSz="931709" eaLnBrk="0" fontAlgn="base" hangingPunct="0">
              <a:spcBef>
                <a:spcPct val="0"/>
              </a:spcBef>
              <a:spcAft>
                <a:spcPct val="0"/>
              </a:spcAft>
              <a:defRPr>
                <a:solidFill>
                  <a:schemeClr val="tx1"/>
                </a:solidFill>
                <a:latin typeface="Arial" pitchFamily="34" charset="0"/>
              </a:defRPr>
            </a:lvl8pPr>
            <a:lvl9pPr marL="3814084" indent="-224358" algn="ctr" defTabSz="931709" eaLnBrk="0" fontAlgn="base" hangingPunct="0">
              <a:spcBef>
                <a:spcPct val="0"/>
              </a:spcBef>
              <a:spcAft>
                <a:spcPct val="0"/>
              </a:spcAft>
              <a:defRPr>
                <a:solidFill>
                  <a:schemeClr val="tx1"/>
                </a:solidFill>
                <a:latin typeface="Arial" pitchFamily="34" charset="0"/>
              </a:defRPr>
            </a:lvl9pPr>
          </a:lstStyle>
          <a:p>
            <a:pPr algn="r" eaLnBrk="1" hangingPunct="1"/>
            <a:fld id="{696A09F9-B592-4259-A523-4DDFB3E546AC}" type="slidenum">
              <a:rPr lang="en-US" smtClean="0"/>
              <a:pPr algn="r" eaLnBrk="1" hangingPunct="1"/>
              <a:t>5</a:t>
            </a:fld>
            <a:endParaRPr lang="en-US" dirty="0" smtClean="0"/>
          </a:p>
        </p:txBody>
      </p:sp>
      <p:sp>
        <p:nvSpPr>
          <p:cNvPr id="60419" name="Rectangle 2"/>
          <p:cNvSpPr>
            <a:spLocks noGrp="1" noRot="1" noChangeAspect="1" noChangeArrowheads="1" noTextEdit="1"/>
          </p:cNvSpPr>
          <p:nvPr>
            <p:ph type="sldImg"/>
          </p:nvPr>
        </p:nvSpPr>
        <p:spPr>
          <a:xfrm>
            <a:off x="1195388" y="692150"/>
            <a:ext cx="4619625" cy="3463925"/>
          </a:xfrm>
          <a:ln/>
        </p:spPr>
      </p:sp>
      <p:sp>
        <p:nvSpPr>
          <p:cNvPr id="60420" name="Rectangle 3"/>
          <p:cNvSpPr>
            <a:spLocks noGrp="1" noChangeArrowheads="1"/>
          </p:cNvSpPr>
          <p:nvPr>
            <p:ph type="body" idx="1"/>
          </p:nvPr>
        </p:nvSpPr>
        <p:spPr>
          <a:xfrm>
            <a:off x="700731" y="4388381"/>
            <a:ext cx="5608942" cy="44830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7432">
              <a:defRPr/>
            </a:pPr>
            <a:r>
              <a:rPr lang="en-US" dirty="0" smtClean="0"/>
              <a:t>These</a:t>
            </a:r>
            <a:r>
              <a:rPr lang="en-US" baseline="0" dirty="0" smtClean="0"/>
              <a:t> are the </a:t>
            </a:r>
            <a:r>
              <a:rPr lang="en-US" dirty="0" smtClean="0"/>
              <a:t>National </a:t>
            </a:r>
            <a:r>
              <a:rPr lang="en-US" dirty="0"/>
              <a:t>Health Care </a:t>
            </a:r>
            <a:r>
              <a:rPr lang="en-US" dirty="0" smtClean="0"/>
              <a:t>Surveys</a:t>
            </a:r>
            <a:r>
              <a:rPr lang="en-US" sz="1000" dirty="0">
                <a:latin typeface="Arial" pitchFamily="34" charset="0"/>
              </a:rPr>
              <a:t>. The National Ambualtory Medical Care Survey collects data on physician offices and Community Health Centers and the care provided in those settings. The National Hospital Ambulatory Care Survey collects data on hospital outpatient departments, emergency departments and ambulatory surgery centers and free-standing ambulatory surgery Centers. The National Hospital Discharge Survey collects data on inpatient discharges from hospitals. The National hospital Discharge Survey  is being replaced with the National Hospital Care Survey. The New National Hospital Care survey combines the NHAMCS and NHDS. </a:t>
            </a:r>
          </a:p>
          <a:p>
            <a:pPr defTabSz="922903" fontAlgn="base">
              <a:spcBef>
                <a:spcPct val="30000"/>
              </a:spcBef>
              <a:spcAft>
                <a:spcPct val="0"/>
              </a:spcAft>
              <a:defRPr/>
            </a:pPr>
            <a:endParaRPr lang="en-US" sz="1000" dirty="0"/>
          </a:p>
          <a:p>
            <a:pPr defTabSz="922903" fontAlgn="base">
              <a:spcBef>
                <a:spcPct val="30000"/>
              </a:spcBef>
              <a:spcAft>
                <a:spcPct val="0"/>
              </a:spcAft>
              <a:defRPr/>
            </a:pPr>
            <a:r>
              <a:rPr lang="en-US" sz="1000" dirty="0"/>
              <a:t>To complete our portfolio of health care surveys, in 2012 NCHS launched a new National Study of Long-Term Care Providers (NSLTCP).  NSLTCP will replace the previously conducted National Nursing Home Survey, National Home and Hospice Care Survey, and most recently, National Survey of Residential Care Facilities. </a:t>
            </a:r>
            <a:endParaRPr lang="en-US" sz="1000" dirty="0">
              <a:solidFill>
                <a:srgbClr val="000000"/>
              </a:solidFill>
            </a:endParaRPr>
          </a:p>
          <a:p>
            <a:pPr eaLnBrk="1" hangingPunct="1"/>
            <a:endParaRPr lang="en-US" sz="1000" dirty="0">
              <a:latin typeface="Arial" pitchFamily="34" charset="0"/>
            </a:endParaRPr>
          </a:p>
          <a:p>
            <a:pPr eaLnBrk="1" hangingPunct="1"/>
            <a:endParaRPr lang="en-US" sz="1000" dirty="0">
              <a:latin typeface="Arial" pitchFamily="34" charset="0"/>
            </a:endParaRPr>
          </a:p>
          <a:p>
            <a:pPr eaLnBrk="1" hangingPunct="1"/>
            <a:endParaRPr lang="en-US" sz="1000" dirty="0">
              <a:latin typeface="Arial" pitchFamily="34" charset="0"/>
            </a:endParaRPr>
          </a:p>
          <a:p>
            <a:pPr eaLnBrk="1" hangingPunct="1"/>
            <a:endParaRPr lang="en-US" sz="1000" dirty="0">
              <a:latin typeface="Arial"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3040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6975" y="706438"/>
            <a:ext cx="4624388" cy="3468687"/>
          </a:xfrm>
          <a:ln/>
        </p:spPr>
      </p:sp>
      <p:sp>
        <p:nvSpPr>
          <p:cNvPr id="84995" name="Rectangle 3"/>
          <p:cNvSpPr>
            <a:spLocks noGrp="1" noChangeArrowheads="1"/>
          </p:cNvSpPr>
          <p:nvPr>
            <p:ph type="body" idx="1"/>
          </p:nvPr>
        </p:nvSpPr>
        <p:spPr>
          <a:xfrm>
            <a:off x="907135" y="4386191"/>
            <a:ext cx="5196134" cy="4174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These are the kinds of data collected by our surveys – data</a:t>
            </a:r>
            <a:r>
              <a:rPr lang="en-US" baseline="0" dirty="0" smtClean="0">
                <a:latin typeface="Arial" pitchFamily="34" charset="0"/>
              </a:rPr>
              <a:t> on the practice</a:t>
            </a:r>
            <a:r>
              <a:rPr lang="en-US" dirty="0" smtClean="0">
                <a:latin typeface="Arial" pitchFamily="34" charset="0"/>
              </a:rPr>
              <a:t> – </a:t>
            </a:r>
            <a:r>
              <a:rPr lang="en-US" baseline="0" dirty="0" smtClean="0">
                <a:latin typeface="Arial" pitchFamily="34" charset="0"/>
              </a:rPr>
              <a:t> sources of revenue,</a:t>
            </a:r>
            <a:r>
              <a:rPr lang="en-US" dirty="0" smtClean="0">
                <a:latin typeface="Arial" pitchFamily="34" charset="0"/>
              </a:rPr>
              <a:t> characteristics of the ownership and staffing, practice size and the presence of electronic health records.  </a:t>
            </a:r>
          </a:p>
          <a:p>
            <a:pPr eaLnBrk="1" hangingPunct="1"/>
            <a:endParaRPr lang="en-US" dirty="0" smtClean="0">
              <a:latin typeface="Arial" pitchFamily="34" charset="0"/>
            </a:endParaRPr>
          </a:p>
          <a:p>
            <a:pPr eaLnBrk="1" hangingPunct="1"/>
            <a:r>
              <a:rPr lang="en-US" dirty="0" smtClean="0">
                <a:latin typeface="Arial" pitchFamily="34" charset="0"/>
              </a:rPr>
              <a:t>We collect data about the clinicians, their specialty , demographics and other characteristics</a:t>
            </a:r>
          </a:p>
          <a:p>
            <a:endParaRPr lang="en-US" dirty="0" smtClean="0"/>
          </a:p>
          <a:p>
            <a:r>
              <a:rPr lang="en-US" dirty="0" smtClean="0"/>
              <a:t>For patients</a:t>
            </a:r>
            <a:r>
              <a:rPr lang="en-US" baseline="0" dirty="0" smtClean="0"/>
              <a:t> we collect data on their demographics, medical conditions, insurance status, vital signs residential zip code.  </a:t>
            </a:r>
          </a:p>
          <a:p>
            <a:r>
              <a:rPr lang="en-US" baseline="0" dirty="0" smtClean="0"/>
              <a:t>And data about the encounter including the reason for the visit, the diagnosis. Services ordered or provided, counseling or medications ordered and provided visit duration and disposition.  </a:t>
            </a:r>
          </a:p>
          <a:p>
            <a:endParaRPr lang="en-US" baseline="0" dirty="0" smtClean="0"/>
          </a:p>
          <a:p>
            <a:endParaRPr lang="en-US" dirty="0" smtClean="0">
              <a:latin typeface="Arial" pitchFamily="34" charset="0"/>
            </a:endParaRPr>
          </a:p>
        </p:txBody>
      </p:sp>
      <p:sp>
        <p:nvSpPr>
          <p:cNvPr id="2" name="Slide Number Placeholder 1"/>
          <p:cNvSpPr>
            <a:spLocks noGrp="1"/>
          </p:cNvSpPr>
          <p:nvPr>
            <p:ph type="sldNum" sz="quarter" idx="10"/>
          </p:nvPr>
        </p:nvSpPr>
        <p:spPr/>
        <p:txBody>
          <a:bodyPr/>
          <a:lstStyle/>
          <a:p>
            <a:pPr>
              <a:defRPr/>
            </a:pPr>
            <a:fld id="{DF0B3BC1-8500-421B-A54C-3B82C9B28932}" type="slidenum">
              <a:rPr lang="en-US" smtClean="0"/>
              <a:pPr>
                <a:defRPr/>
              </a:pPr>
              <a:t>6</a:t>
            </a:fld>
            <a:endParaRPr lang="en-US" dirty="0"/>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129680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5388" y="692150"/>
            <a:ext cx="4619625" cy="3465513"/>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latin typeface="Arial" charset="0"/>
              </a:rPr>
              <a:t>The National Health Interview Survey (NHIS) is the principal source of information on the health of the civilian </a:t>
            </a:r>
            <a:r>
              <a:rPr lang="en-US" sz="1300" dirty="0" err="1">
                <a:latin typeface="Arial" charset="0"/>
              </a:rPr>
              <a:t>noninstitutionalized</a:t>
            </a:r>
            <a:r>
              <a:rPr lang="en-US" sz="1300" dirty="0">
                <a:latin typeface="Arial" charset="0"/>
              </a:rPr>
              <a:t> population of the United States. The NHIS is a cross-sectional household interview survey. Sampling and interviewing are continuous throughout each year. In the past, the expected NHIS sample size (completed interviews) has been approximately 35,000 households containing about 87,500 persons. Funding from the Prevention and Public Health Fund has allowed the NHIS sample to expand to about 42,000 households with approximately 108,000 persons.</a:t>
            </a:r>
          </a:p>
          <a:p>
            <a:endParaRPr lang="en-US" sz="1300" dirty="0">
              <a:latin typeface="Arial" charset="0"/>
            </a:endParaRPr>
          </a:p>
          <a:p>
            <a:pPr defTabSz="922903" eaLnBrk="0" fontAlgn="base" hangingPunct="0">
              <a:spcBef>
                <a:spcPct val="30000"/>
              </a:spcBef>
              <a:spcAft>
                <a:spcPct val="0"/>
              </a:spcAft>
              <a:defRPr/>
            </a:pPr>
            <a:r>
              <a:rPr lang="en-US" sz="1300" dirty="0">
                <a:latin typeface="Arial" charset="0"/>
              </a:rPr>
              <a:t>NHIS data are used widely throughout the Department of Health and Human Services (DHHS) to monitor trends in illness and disability and to track progress toward achieving national health objectives. The data are also used by the public health research community for epidemiologic and policy analysis of such timely issues as characterizing those with various health problems, determining barriers to accessing and using appropriate health care, and evaluating Federal health programs.</a:t>
            </a:r>
          </a:p>
          <a:p>
            <a:endParaRPr lang="en-US" dirty="0" smtClean="0">
              <a:latin typeface="Arial" pitchFamily="34" charset="0"/>
            </a:endParaRPr>
          </a:p>
          <a:p>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6764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95388" y="692150"/>
            <a:ext cx="4619625" cy="3465513"/>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latin typeface="Arial" charset="0"/>
              </a:rPr>
              <a:t>The National Vital Statistics System is the oldest and most successful example of inter-governmental data sharing in Public Health and the shared relationships, standards, and procedures form the mechanism by which NCHS collects and disseminates the Nation's official vital statistics. These data are provided through contracts between NCHS and vital registration systems operated in the various jurisdictions legally responsible for the registration of vital events – births, deaths, and fetal deaths. In the United States, legal authority for the registration of these events resides individually with the 50 States, 2 cities (Washington, DC, and New York City), and 5 territories (Puerto Rico, the Virgin Islands, Guam, American Samoa, and the Commonwealth of the Northern Mariana Islands). </a:t>
            </a:r>
            <a:endParaRPr lang="en-US" dirty="0" smtClean="0">
              <a:latin typeface="Arial"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137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0B3BC1-8500-421B-A54C-3B82C9B28932}" type="slidenum">
              <a:rPr lang="en-US" smtClean="0"/>
              <a:pPr>
                <a:defRPr/>
              </a:pPr>
              <a:t>10</a:t>
            </a:fld>
            <a:endParaRPr lang="en-US"/>
          </a:p>
        </p:txBody>
      </p:sp>
    </p:spTree>
    <p:extLst>
      <p:ext uri="{BB962C8B-B14F-4D97-AF65-F5344CB8AC3E}">
        <p14:creationId xmlns:p14="http://schemas.microsoft.com/office/powerpoint/2010/main" val="239901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219247-9B8F-4D68-BCA3-28C2D5886A3B}" type="slidenum">
              <a:rPr lang="en-US" smtClean="0"/>
              <a:t>11</a:t>
            </a:fld>
            <a:endParaRPr lang="en-US"/>
          </a:p>
        </p:txBody>
      </p:sp>
    </p:spTree>
    <p:extLst>
      <p:ext uri="{BB962C8B-B14F-4D97-AF65-F5344CB8AC3E}">
        <p14:creationId xmlns:p14="http://schemas.microsoft.com/office/powerpoint/2010/main" val="243668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371600"/>
            <a:ext cx="7772400" cy="1143000"/>
          </a:xfrm>
          <a:prstGeom prst="rect">
            <a:avLst/>
          </a:prstGeom>
        </p:spPr>
        <p:txBody>
          <a:bodyPr/>
          <a:lstStyle>
            <a:lvl1pPr>
              <a:defRPr sz="4100"/>
            </a:lvl1pPr>
          </a:lstStyle>
          <a:p>
            <a:r>
              <a:rPr lang="en-US"/>
              <a:t>Click to edit Master title style</a:t>
            </a:r>
          </a:p>
        </p:txBody>
      </p:sp>
      <p:sp>
        <p:nvSpPr>
          <p:cNvPr id="6147" name="Rectangle 3"/>
          <p:cNvSpPr>
            <a:spLocks noGrp="1" noChangeArrowheads="1"/>
          </p:cNvSpPr>
          <p:nvPr>
            <p:ph type="subTitle" idx="1"/>
          </p:nvPr>
        </p:nvSpPr>
        <p:spPr>
          <a:xfrm>
            <a:off x="628650" y="3238500"/>
            <a:ext cx="7886700" cy="685800"/>
          </a:xfrm>
          <a:prstGeom prst="rect">
            <a:avLst/>
          </a:prstGeom>
        </p:spPr>
        <p:txBody>
          <a:bodyPr anchor="ctr"/>
          <a:lstStyle>
            <a:lvl1pPr marL="0" indent="0" algn="ctr">
              <a:buFontTx/>
              <a:buNone/>
              <a:defRPr b="0"/>
            </a:lvl1pPr>
          </a:lstStyle>
          <a:p>
            <a:r>
              <a:rPr lang="en-US"/>
              <a:t>Click to edit Master subtitle style</a:t>
            </a:r>
          </a:p>
        </p:txBody>
      </p:sp>
    </p:spTree>
    <p:extLst>
      <p:ext uri="{BB962C8B-B14F-4D97-AF65-F5344CB8AC3E}">
        <p14:creationId xmlns:p14="http://schemas.microsoft.com/office/powerpoint/2010/main" val="127740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a:prstGeom prst="rect">
            <a:avLst/>
          </a:prstGeom>
        </p:spPr>
        <p:txBody>
          <a:bodyPr anchor="b">
            <a:normAutofit/>
          </a:bodyPr>
          <a:lstStyle>
            <a:lvl1pPr>
              <a:defRPr sz="35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7527"/>
            <a:ext cx="8229600" cy="4572000"/>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228600" y="6032157"/>
            <a:ext cx="8686800" cy="762000"/>
          </a:xfrm>
          <a:prstGeom prst="rect">
            <a:avLst/>
          </a:prstGeom>
        </p:spPr>
        <p:txBody>
          <a:bodyPr anchor="ctr">
            <a:norm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993744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a:prstGeom prst="rect">
            <a:avLst/>
          </a:prstGeom>
        </p:spPr>
        <p:txBody>
          <a:bodyPr anchor="b">
            <a:normAutofit/>
          </a:bodyPr>
          <a:lstStyle>
            <a:lvl1pPr>
              <a:defRPr sz="35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7527"/>
            <a:ext cx="8229600" cy="4572000"/>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228600" y="6032157"/>
            <a:ext cx="8686800" cy="762000"/>
          </a:xfrm>
          <a:prstGeom prst="rect">
            <a:avLst/>
          </a:prstGeom>
        </p:spPr>
        <p:txBody>
          <a:bodyPr anchor="ctr">
            <a:norm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92325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a:prstGeom prst="rect">
            <a:avLst/>
          </a:prstGeom>
        </p:spPr>
        <p:txBody>
          <a:bodyPr anchor="b">
            <a:normAutofit/>
          </a:bodyPr>
          <a:lstStyle>
            <a:lvl1pPr>
              <a:defRPr sz="35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7527"/>
            <a:ext cx="8229600" cy="4572000"/>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228600" y="6032157"/>
            <a:ext cx="8686800" cy="762000"/>
          </a:xfrm>
          <a:prstGeom prst="rect">
            <a:avLst/>
          </a:prstGeom>
        </p:spPr>
        <p:txBody>
          <a:bodyPr anchor="ctr">
            <a:norm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337897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2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7" r:id="rId10"/>
    <p:sldLayoutId id="2147483691" r:id="rId11"/>
    <p:sldLayoutId id="2147483692" r:id="rId12"/>
    <p:sldLayoutId id="2147483693" r:id="rId13"/>
    <p:sldLayoutId id="2147483694"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28.jpeg"/><Relationship Id="rId4" Type="http://schemas.openxmlformats.org/officeDocument/2006/relationships/image" Target="../media/image14.png"/><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www.cdc.gov/nchs/nhanes.htm" TargetMode="External"/><Relationship Id="rId7" Type="http://schemas.openxmlformats.org/officeDocument/2006/relationships/hyperlink" Target="http://www.cdc.gov/nchs/nsfg.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dc.gov/nchs/nis.htm" TargetMode="External"/><Relationship Id="rId5" Type="http://schemas.openxmlformats.org/officeDocument/2006/relationships/hyperlink" Target="http://www.cdc.gov/nchs/nhis.htm" TargetMode="External"/><Relationship Id="rId4" Type="http://schemas.openxmlformats.org/officeDocument/2006/relationships/hyperlink" Target="http://www.cdc.gov/nchs/dhcs.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nchs/nvss.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dc.gov/nchs/data_access/data_linkage_activities.htm" TargetMode="External"/><Relationship Id="rId4" Type="http://schemas.openxmlformats.org/officeDocument/2006/relationships/hyperlink" Target="http://www.cdc.gov/nchs/slaits.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95326"/>
            <a:ext cx="8229600" cy="1019174"/>
          </a:xfrm>
        </p:spPr>
        <p:txBody>
          <a:bodyPr/>
          <a:lstStyle/>
          <a:p>
            <a:pPr>
              <a:spcBef>
                <a:spcPts val="1200"/>
              </a:spcBef>
              <a:spcAft>
                <a:spcPts val="1200"/>
              </a:spcAft>
            </a:pPr>
            <a:r>
              <a:rPr lang="en-US" sz="3600" dirty="0" smtClean="0"/>
              <a:t>Health Data for Florida</a:t>
            </a:r>
            <a:endParaRPr lang="en-US" sz="3600" dirty="0"/>
          </a:p>
        </p:txBody>
      </p:sp>
      <p:sp>
        <p:nvSpPr>
          <p:cNvPr id="2" name="Subtitle 1"/>
          <p:cNvSpPr>
            <a:spLocks noGrp="1"/>
          </p:cNvSpPr>
          <p:nvPr>
            <p:ph type="subTitle" idx="1"/>
          </p:nvPr>
        </p:nvSpPr>
        <p:spPr>
          <a:xfrm>
            <a:off x="1371600" y="3619500"/>
            <a:ext cx="6400800" cy="457200"/>
          </a:xfrm>
        </p:spPr>
        <p:txBody>
          <a:bodyPr/>
          <a:lstStyle/>
          <a:p>
            <a:r>
              <a:rPr lang="en-US" dirty="0" smtClean="0">
                <a:latin typeface="Calibri" pitchFamily="34" charset="0"/>
              </a:rPr>
              <a:t>Peter S. Meyer, CDR, USPHS</a:t>
            </a:r>
            <a:endParaRPr lang="en-US" dirty="0">
              <a:latin typeface="Calibri" pitchFamily="34" charset="0"/>
            </a:endParaRPr>
          </a:p>
        </p:txBody>
      </p:sp>
      <p:sp>
        <p:nvSpPr>
          <p:cNvPr id="3" name="Text Placeholder 2"/>
          <p:cNvSpPr>
            <a:spLocks noGrp="1"/>
          </p:cNvSpPr>
          <p:nvPr>
            <p:ph type="body" sz="quarter" idx="10"/>
          </p:nvPr>
        </p:nvSpPr>
        <p:spPr>
          <a:xfrm>
            <a:off x="1371600" y="4000499"/>
            <a:ext cx="6400800" cy="1580903"/>
          </a:xfrm>
        </p:spPr>
        <p:txBody>
          <a:bodyPr/>
          <a:lstStyle/>
          <a:p>
            <a:r>
              <a:rPr lang="en-US" dirty="0" smtClean="0"/>
              <a:t>Director, </a:t>
            </a:r>
            <a:r>
              <a:rPr lang="en-US" dirty="0"/>
              <a:t>Research Data </a:t>
            </a:r>
            <a:r>
              <a:rPr lang="en-US" dirty="0" smtClean="0"/>
              <a:t>Center</a:t>
            </a:r>
          </a:p>
          <a:p>
            <a:r>
              <a:rPr lang="en-US" dirty="0" smtClean="0"/>
              <a:t>Assistant Director, Office of Research and Methodology</a:t>
            </a:r>
          </a:p>
          <a:p>
            <a:r>
              <a:rPr lang="en-US" dirty="0" smtClean="0"/>
              <a:t>National Center for Health Statistics</a:t>
            </a:r>
          </a:p>
          <a:p>
            <a:r>
              <a:rPr lang="en-US" dirty="0" smtClean="0"/>
              <a:t>University of Louisiana</a:t>
            </a:r>
          </a:p>
          <a:p>
            <a:r>
              <a:rPr lang="en-US" dirty="0" smtClean="0"/>
              <a:t>July 26, 2016</a:t>
            </a:r>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6" name="Text Placeholder 4"/>
          <p:cNvSpPr txBox="1">
            <a:spLocks/>
          </p:cNvSpPr>
          <p:nvPr/>
        </p:nvSpPr>
        <p:spPr>
          <a:xfrm>
            <a:off x="2286000" y="6272784"/>
            <a:ext cx="5105400" cy="18288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FFFFFF"/>
                </a:solidFill>
                <a:effectLst/>
                <a:uLnTx/>
                <a:uFillTx/>
                <a:latin typeface="Calibri" pitchFamily="34" charset="0"/>
              </a:rPr>
              <a:t>National Center for Health Statistics</a:t>
            </a:r>
            <a:endParaRPr kumimoji="0" lang="en-US" sz="1000" b="0" i="0" u="none" strike="noStrike" kern="1200" cap="none" spc="0" normalizeH="0" baseline="0" noProof="0" dirty="0">
              <a:ln>
                <a:noFill/>
              </a:ln>
              <a:solidFill>
                <a:srgbClr val="FFFFFF"/>
              </a:solidFill>
              <a:effectLst/>
              <a:uLnTx/>
              <a:uFillTx/>
              <a:latin typeface="Calibri" pitchFamily="34" charset="0"/>
            </a:endParaRPr>
          </a:p>
        </p:txBody>
      </p:sp>
      <p:sp>
        <p:nvSpPr>
          <p:cNvPr id="8" name="Text Placeholder 4"/>
          <p:cNvSpPr txBox="1">
            <a:spLocks/>
          </p:cNvSpPr>
          <p:nvPr/>
        </p:nvSpPr>
        <p:spPr>
          <a:xfrm>
            <a:off x="2295525" y="6463284"/>
            <a:ext cx="5105400" cy="18288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FFFFFF"/>
                </a:solidFill>
                <a:effectLst/>
                <a:uLnTx/>
                <a:uFillTx/>
                <a:latin typeface="Calibri" pitchFamily="34" charset="0"/>
              </a:rPr>
              <a:t>Research Data Center</a:t>
            </a:r>
            <a:endParaRPr kumimoji="0" lang="en-US" sz="1000" b="0" i="0" u="none" strike="noStrike" kern="1200" cap="none" spc="0" normalizeH="0" baseline="0" noProof="0" dirty="0">
              <a:ln>
                <a:noFill/>
              </a:ln>
              <a:solidFill>
                <a:srgbClr val="FFFFFF"/>
              </a:solidFill>
              <a:effectLst/>
              <a:uLnTx/>
              <a:uFillTx/>
              <a:latin typeface="Calibri" pitchFamily="34" charset="0"/>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1967032"/>
            <a:ext cx="2066370" cy="140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507321"/>
            <a:ext cx="5572125" cy="647748"/>
          </a:xfrm>
        </p:spPr>
        <p:txBody>
          <a:bodyPr/>
          <a:lstStyle/>
          <a:p>
            <a:r>
              <a:rPr lang="en-US" sz="3200" dirty="0" smtClean="0"/>
              <a:t>NCHS Data Linkage</a:t>
            </a:r>
            <a:endParaRPr lang="en-US" sz="3200" dirty="0"/>
          </a:p>
        </p:txBody>
      </p:sp>
      <p:sp>
        <p:nvSpPr>
          <p:cNvPr id="3" name="Content Placeholder 2"/>
          <p:cNvSpPr>
            <a:spLocks noGrp="1"/>
          </p:cNvSpPr>
          <p:nvPr>
            <p:ph idx="1"/>
          </p:nvPr>
        </p:nvSpPr>
        <p:spPr>
          <a:xfrm>
            <a:off x="447675" y="1690518"/>
            <a:ext cx="8229600" cy="4191000"/>
          </a:xfrm>
        </p:spPr>
        <p:txBody>
          <a:bodyPr/>
          <a:lstStyle/>
          <a:p>
            <a:r>
              <a:rPr lang="en-US" dirty="0" smtClean="0"/>
              <a:t>Linked data enable broader analyses of factors that influence health and health outcomes</a:t>
            </a:r>
          </a:p>
          <a:p>
            <a:r>
              <a:rPr lang="en-US" dirty="0" smtClean="0"/>
              <a:t>Surveys are linked with administrative data such as</a:t>
            </a:r>
          </a:p>
          <a:p>
            <a:pPr lvl="1"/>
            <a:r>
              <a:rPr lang="en-US" dirty="0" smtClean="0"/>
              <a:t>The National Death Index  </a:t>
            </a:r>
          </a:p>
          <a:p>
            <a:pPr lvl="1"/>
            <a:r>
              <a:rPr lang="en-US" dirty="0" smtClean="0"/>
              <a:t>Claims data from the Centers from Medicare &amp; Medicaid Services</a:t>
            </a:r>
          </a:p>
          <a:p>
            <a:pPr lvl="1"/>
            <a:r>
              <a:rPr lang="en-US" dirty="0" smtClean="0"/>
              <a:t>Supplemental Security Income data from the Social Security Administration</a:t>
            </a:r>
          </a:p>
          <a:p>
            <a:r>
              <a:rPr lang="en-US" dirty="0" smtClean="0"/>
              <a:t>Linked data are accessed through </a:t>
            </a:r>
          </a:p>
          <a:p>
            <a:pPr lvl="1"/>
            <a:r>
              <a:rPr lang="en-US" dirty="0" smtClean="0"/>
              <a:t>Public-use files </a:t>
            </a:r>
          </a:p>
          <a:p>
            <a:pPr lvl="1"/>
            <a:r>
              <a:rPr lang="en-US" dirty="0" smtClean="0"/>
              <a:t>NCHS Research Data Center (for restricted use files)</a:t>
            </a:r>
          </a:p>
        </p:txBody>
      </p:sp>
      <p:grpSp>
        <p:nvGrpSpPr>
          <p:cNvPr id="10" name="Group 9"/>
          <p:cNvGrpSpPr/>
          <p:nvPr/>
        </p:nvGrpSpPr>
        <p:grpSpPr>
          <a:xfrm>
            <a:off x="5369651" y="371474"/>
            <a:ext cx="3381375" cy="783595"/>
            <a:chOff x="4533900" y="3124200"/>
            <a:chExt cx="4152900" cy="838200"/>
          </a:xfrm>
        </p:grpSpPr>
        <p:sp>
          <p:nvSpPr>
            <p:cNvPr id="11" name="Rectangle 10"/>
            <p:cNvSpPr/>
            <p:nvPr/>
          </p:nvSpPr>
          <p:spPr>
            <a:xfrm>
              <a:off x="4533900" y="3124200"/>
              <a:ext cx="4152900" cy="8382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2" name="Picture 11" descr="Data_Linkage.png"/>
            <p:cNvPicPr>
              <a:picLocks noChangeAspect="1"/>
            </p:cNvPicPr>
            <p:nvPr/>
          </p:nvPicPr>
          <p:blipFill>
            <a:blip r:embed="rId3" cstate="print"/>
            <a:stretch>
              <a:fillRect/>
            </a:stretch>
          </p:blipFill>
          <p:spPr>
            <a:xfrm>
              <a:off x="4533900" y="3124200"/>
              <a:ext cx="4114799" cy="838200"/>
            </a:xfrm>
            <a:prstGeom prst="rect">
              <a:avLst/>
            </a:prstGeom>
          </p:spPr>
        </p:pic>
      </p:grpSp>
    </p:spTree>
    <p:extLst>
      <p:ext uri="{BB962C8B-B14F-4D97-AF65-F5344CB8AC3E}">
        <p14:creationId xmlns:p14="http://schemas.microsoft.com/office/powerpoint/2010/main" val="47803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NCHS Data Access                                 and Resources</a:t>
            </a:r>
            <a:endParaRPr lang="en-US" dirty="0"/>
          </a:p>
        </p:txBody>
      </p:sp>
      <p:pic>
        <p:nvPicPr>
          <p:cNvPr id="4" name="Picture 3" descr="stat 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112" y="2318987"/>
            <a:ext cx="3821777" cy="27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91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675" y="1338558"/>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Public</a:t>
            </a:r>
            <a:endParaRPr lang="en-US" sz="2400" b="1" dirty="0">
              <a:solidFill>
                <a:srgbClr val="333333"/>
              </a:solidFill>
              <a:latin typeface="Calibri" panose="020F0502020204030204" pitchFamily="34" charset="0"/>
            </a:endParaRPr>
          </a:p>
        </p:txBody>
      </p:sp>
      <p:sp>
        <p:nvSpPr>
          <p:cNvPr id="4" name="TextBox 3"/>
          <p:cNvSpPr txBox="1"/>
          <p:nvPr/>
        </p:nvSpPr>
        <p:spPr>
          <a:xfrm>
            <a:off x="876304" y="1802456"/>
            <a:ext cx="7239000"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Data files: collapsed categories, top and bottom coded</a:t>
            </a:r>
          </a:p>
          <a:p>
            <a:pPr marL="342900" lvl="1" indent="-342900">
              <a:buClr>
                <a:schemeClr val="tx1"/>
              </a:buClr>
              <a:buFont typeface="Arial" panose="020B0604020202020204" pitchFamily="34" charset="0"/>
              <a:buChar char="•"/>
            </a:pPr>
            <a:r>
              <a:rPr lang="en-US" sz="2000" dirty="0" smtClean="0">
                <a:solidFill>
                  <a:schemeClr val="bg2"/>
                </a:solidFill>
              </a:rPr>
              <a:t>Reports</a:t>
            </a:r>
            <a:endParaRPr lang="en-US" sz="2000" dirty="0"/>
          </a:p>
        </p:txBody>
      </p:sp>
      <p:sp>
        <p:nvSpPr>
          <p:cNvPr id="5" name="TextBox 4"/>
          <p:cNvSpPr txBox="1"/>
          <p:nvPr/>
        </p:nvSpPr>
        <p:spPr>
          <a:xfrm>
            <a:off x="447674" y="2658485"/>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Restricted: Direct Identifiers</a:t>
            </a:r>
            <a:endParaRPr lang="en-US" sz="2400" b="1" dirty="0">
              <a:solidFill>
                <a:srgbClr val="333333"/>
              </a:solidFill>
              <a:latin typeface="Calibri" panose="020F0502020204030204" pitchFamily="34" charset="0"/>
            </a:endParaRPr>
          </a:p>
        </p:txBody>
      </p:sp>
      <p:sp>
        <p:nvSpPr>
          <p:cNvPr id="6" name="TextBox 5"/>
          <p:cNvSpPr txBox="1"/>
          <p:nvPr/>
        </p:nvSpPr>
        <p:spPr>
          <a:xfrm>
            <a:off x="876304" y="3124407"/>
            <a:ext cx="7239000"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Name, SSN, address</a:t>
            </a:r>
          </a:p>
          <a:p>
            <a:pPr marL="342900" lvl="1" indent="-342900">
              <a:buClr>
                <a:schemeClr val="tx1"/>
              </a:buClr>
              <a:buFont typeface="Arial" panose="020B0604020202020204" pitchFamily="34" charset="0"/>
              <a:buChar char="•"/>
            </a:pPr>
            <a:r>
              <a:rPr lang="en-US" sz="2000" dirty="0" smtClean="0">
                <a:solidFill>
                  <a:schemeClr val="bg2"/>
                </a:solidFill>
              </a:rPr>
              <a:t>Used to create the Linkage Products and removed</a:t>
            </a:r>
          </a:p>
          <a:p>
            <a:pPr marL="342900" lvl="1" indent="-342900">
              <a:buClr>
                <a:schemeClr val="tx1"/>
              </a:buClr>
              <a:buFont typeface="Arial" panose="020B0604020202020204" pitchFamily="34" charset="0"/>
              <a:buChar char="•"/>
            </a:pPr>
            <a:r>
              <a:rPr lang="en-US" sz="2000" b="1" u="sng" dirty="0" smtClean="0">
                <a:solidFill>
                  <a:schemeClr val="bg2"/>
                </a:solidFill>
              </a:rPr>
              <a:t>Never available</a:t>
            </a:r>
            <a:endParaRPr lang="en-US" sz="2000" b="1" u="sng" dirty="0"/>
          </a:p>
        </p:txBody>
      </p:sp>
      <p:sp>
        <p:nvSpPr>
          <p:cNvPr id="7" name="TextBox 6"/>
          <p:cNvSpPr txBox="1"/>
          <p:nvPr/>
        </p:nvSpPr>
        <p:spPr>
          <a:xfrm>
            <a:off x="447676" y="4273420"/>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Restricted: Indirect Identifiers</a:t>
            </a:r>
            <a:endParaRPr lang="en-US" sz="2400" b="1" dirty="0">
              <a:solidFill>
                <a:srgbClr val="333333"/>
              </a:solidFill>
              <a:latin typeface="Calibri" panose="020F0502020204030204" pitchFamily="34" charset="0"/>
            </a:endParaRPr>
          </a:p>
        </p:txBody>
      </p:sp>
      <p:sp>
        <p:nvSpPr>
          <p:cNvPr id="8" name="TextBox 7"/>
          <p:cNvSpPr txBox="1"/>
          <p:nvPr/>
        </p:nvSpPr>
        <p:spPr>
          <a:xfrm>
            <a:off x="876304" y="4745771"/>
            <a:ext cx="7553328"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Items that when combined with other information (from NCHS or other sources) could lead to identification</a:t>
            </a:r>
          </a:p>
          <a:p>
            <a:pPr marL="342900" lvl="1" indent="-342900">
              <a:buClr>
                <a:schemeClr val="tx1"/>
              </a:buClr>
              <a:buFont typeface="Arial" panose="020B0604020202020204" pitchFamily="34" charset="0"/>
              <a:buChar char="•"/>
            </a:pPr>
            <a:r>
              <a:rPr lang="en-US" sz="2000" dirty="0" smtClean="0">
                <a:solidFill>
                  <a:schemeClr val="bg2"/>
                </a:solidFill>
              </a:rPr>
              <a:t>Geography, dates, detailed race/ethnicity, occupation, genetic </a:t>
            </a:r>
            <a:r>
              <a:rPr lang="en-US" sz="2000" dirty="0">
                <a:solidFill>
                  <a:schemeClr val="bg2"/>
                </a:solidFill>
              </a:rPr>
              <a:t>d</a:t>
            </a:r>
            <a:r>
              <a:rPr lang="en-US" sz="2000" dirty="0" smtClean="0">
                <a:solidFill>
                  <a:schemeClr val="bg2"/>
                </a:solidFill>
              </a:rPr>
              <a:t>ata</a:t>
            </a:r>
          </a:p>
          <a:p>
            <a:pPr marL="342900" lvl="1" indent="-342900">
              <a:buClr>
                <a:schemeClr val="tx1"/>
              </a:buClr>
              <a:buFont typeface="Arial" panose="020B0604020202020204" pitchFamily="34" charset="0"/>
              <a:buChar char="•"/>
            </a:pPr>
            <a:r>
              <a:rPr lang="en-US" sz="2000" b="1" u="sng" dirty="0" smtClean="0">
                <a:solidFill>
                  <a:schemeClr val="bg2"/>
                </a:solidFill>
              </a:rPr>
              <a:t>Available through the RDC</a:t>
            </a:r>
            <a:endParaRPr lang="en-US" sz="2000" b="1" u="sng" dirty="0"/>
          </a:p>
        </p:txBody>
      </p:sp>
      <p:sp>
        <p:nvSpPr>
          <p:cNvPr id="9" name="Title 1"/>
          <p:cNvSpPr>
            <a:spLocks noGrp="1"/>
          </p:cNvSpPr>
          <p:nvPr>
            <p:ph type="title"/>
          </p:nvPr>
        </p:nvSpPr>
        <p:spPr>
          <a:xfrm>
            <a:off x="466725" y="360363"/>
            <a:ext cx="8229600" cy="833088"/>
          </a:xfrm>
        </p:spPr>
        <p:txBody>
          <a:bodyPr/>
          <a:lstStyle/>
          <a:p>
            <a:r>
              <a:rPr lang="en-US" sz="3200" dirty="0" smtClean="0"/>
              <a:t>Types of Data and Data Access </a:t>
            </a:r>
            <a:r>
              <a:rPr lang="en-US" dirty="0" smtClean="0"/>
              <a:t/>
            </a:r>
            <a:br>
              <a:rPr lang="en-US" dirty="0" smtClean="0"/>
            </a:br>
            <a:r>
              <a:rPr lang="en-US" sz="2400" dirty="0" smtClean="0"/>
              <a:t>http</a:t>
            </a:r>
            <a:r>
              <a:rPr lang="en-US" sz="2400" dirty="0"/>
              <a:t>://www.cdc.gov/nchs/data_access.htm</a:t>
            </a:r>
          </a:p>
        </p:txBody>
      </p:sp>
    </p:spTree>
    <p:extLst>
      <p:ext uri="{BB962C8B-B14F-4D97-AF65-F5344CB8AC3E}">
        <p14:creationId xmlns:p14="http://schemas.microsoft.com/office/powerpoint/2010/main" val="140431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Research Data Center</a:t>
            </a:r>
            <a:r>
              <a:rPr lang="en-US" dirty="0" smtClean="0"/>
              <a:t/>
            </a:r>
            <a:br>
              <a:rPr lang="en-US" dirty="0" smtClean="0"/>
            </a:br>
            <a:r>
              <a:rPr lang="en-US" sz="2400" dirty="0" smtClean="0"/>
              <a:t>http://www.cdc.gov/rdc/</a:t>
            </a:r>
            <a:endParaRPr lang="en-US" sz="2400" dirty="0"/>
          </a:p>
        </p:txBody>
      </p:sp>
      <p:sp>
        <p:nvSpPr>
          <p:cNvPr id="44035" name="Rectangle 2"/>
          <p:cNvSpPr>
            <a:spLocks noGrp="1" noChangeArrowheads="1"/>
          </p:cNvSpPr>
          <p:nvPr>
            <p:ph idx="1"/>
          </p:nvPr>
        </p:nvSpPr>
        <p:spPr/>
        <p:txBody>
          <a:bodyPr/>
          <a:lstStyle/>
          <a:p>
            <a:r>
              <a:rPr lang="en-US" dirty="0" smtClean="0"/>
              <a:t>Provides a mechanism for researchers to access data not released to the public because of nondisclosure or confidentiality reasons</a:t>
            </a:r>
          </a:p>
          <a:p>
            <a:pPr lvl="1"/>
            <a:r>
              <a:rPr lang="en-US" dirty="0" smtClean="0"/>
              <a:t>Small area or micro data</a:t>
            </a:r>
          </a:p>
          <a:p>
            <a:pPr lvl="1"/>
            <a:r>
              <a:rPr lang="en-US" dirty="0" smtClean="0"/>
              <a:t>Matches/ links to external data files</a:t>
            </a:r>
          </a:p>
          <a:p>
            <a:endParaRPr lang="en-US" dirty="0" smtClean="0"/>
          </a:p>
          <a:p>
            <a:r>
              <a:rPr lang="en-US" dirty="0" smtClean="0"/>
              <a:t>Access is provided either on site or via a remote system</a:t>
            </a:r>
          </a:p>
          <a:p>
            <a:pPr lvl="1"/>
            <a:endParaRPr lang="en-US"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405" y="4990056"/>
            <a:ext cx="1637190" cy="1112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34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5" y="504825"/>
            <a:ext cx="7981950" cy="584775"/>
          </a:xfrm>
          <a:prstGeom prst="rect">
            <a:avLst/>
          </a:prstGeom>
          <a:noFill/>
        </p:spPr>
        <p:txBody>
          <a:bodyPr wrap="square" rtlCol="0">
            <a:spAutoFit/>
          </a:bodyPr>
          <a:lstStyle/>
          <a:p>
            <a:pPr algn="ctr"/>
            <a:r>
              <a:rPr lang="en-US" sz="3200" b="1" dirty="0" smtClean="0">
                <a:latin typeface="Calibri" panose="020F0502020204030204" pitchFamily="34" charset="0"/>
              </a:rPr>
              <a:t>Legalities</a:t>
            </a:r>
            <a:endParaRPr lang="en-US" sz="3200" b="1" dirty="0">
              <a:latin typeface="Calibri" panose="020F0502020204030204" pitchFamily="34" charset="0"/>
            </a:endParaRPr>
          </a:p>
        </p:txBody>
      </p:sp>
      <p:sp>
        <p:nvSpPr>
          <p:cNvPr id="3" name="TextBox 2"/>
          <p:cNvSpPr txBox="1"/>
          <p:nvPr/>
        </p:nvSpPr>
        <p:spPr>
          <a:xfrm>
            <a:off x="457200" y="1438275"/>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Public Health Service Act, 1956 (Sec. 308)</a:t>
            </a:r>
            <a:endParaRPr lang="en-US" sz="2400" b="1" dirty="0">
              <a:solidFill>
                <a:srgbClr val="333333"/>
              </a:solidFill>
              <a:latin typeface="Calibri" panose="020F0502020204030204" pitchFamily="34" charset="0"/>
            </a:endParaRPr>
          </a:p>
        </p:txBody>
      </p:sp>
      <p:sp>
        <p:nvSpPr>
          <p:cNvPr id="6" name="TextBox 5"/>
          <p:cNvSpPr txBox="1"/>
          <p:nvPr/>
        </p:nvSpPr>
        <p:spPr>
          <a:xfrm>
            <a:off x="962025" y="2033290"/>
            <a:ext cx="7239000"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a:solidFill>
                  <a:schemeClr val="bg2"/>
                </a:solidFill>
              </a:rPr>
              <a:t>“…NCHS shall publish, make available, and disseminate [health] statistics on as wide a basis as is practicable</a:t>
            </a:r>
            <a:r>
              <a:rPr lang="en-US" sz="2000" dirty="0" smtClean="0">
                <a:solidFill>
                  <a:schemeClr val="bg2"/>
                </a:solidFill>
              </a:rPr>
              <a:t>.”</a:t>
            </a:r>
          </a:p>
          <a:p>
            <a:pPr marL="0" lvl="1">
              <a:buClr>
                <a:schemeClr val="tx1"/>
              </a:buClr>
            </a:pPr>
            <a:endParaRPr lang="en-US" sz="2000" dirty="0" smtClean="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“No information if…it is identifiable…may not be published or released</a:t>
            </a:r>
            <a:r>
              <a:rPr lang="en-US" sz="2000" dirty="0" smtClean="0">
                <a:solidFill>
                  <a:schemeClr val="bg2"/>
                </a:solidFill>
              </a:rPr>
              <a:t>.”</a:t>
            </a:r>
            <a:endParaRPr lang="en-US" sz="2000" dirty="0"/>
          </a:p>
        </p:txBody>
      </p:sp>
      <p:sp>
        <p:nvSpPr>
          <p:cNvPr id="7" name="TextBox 6"/>
          <p:cNvSpPr txBox="1"/>
          <p:nvPr/>
        </p:nvSpPr>
        <p:spPr>
          <a:xfrm>
            <a:off x="523875" y="3848100"/>
            <a:ext cx="7429500" cy="1107996"/>
          </a:xfrm>
          <a:prstGeom prst="rect">
            <a:avLst/>
          </a:prstGeom>
          <a:noFill/>
        </p:spPr>
        <p:txBody>
          <a:bodyPr wrap="square" rtlCol="0">
            <a:spAutoFit/>
          </a:bodyPr>
          <a:lstStyle/>
          <a:p>
            <a:pPr marL="285750" indent="-285750">
              <a:buClr>
                <a:schemeClr val="tx1"/>
              </a:buClr>
              <a:buFont typeface="Wingdings" panose="05000000000000000000" pitchFamily="2" charset="2"/>
              <a:buChar char="§"/>
            </a:pPr>
            <a:r>
              <a:rPr lang="en-US" sz="2400" b="1" dirty="0">
                <a:solidFill>
                  <a:schemeClr val="bg2"/>
                </a:solidFill>
                <a:latin typeface="Calibri" panose="020F0502020204030204" pitchFamily="34" charset="0"/>
              </a:rPr>
              <a:t>Confidential Information Protection and Statistical Efficiency Act (CIPSEA)</a:t>
            </a:r>
          </a:p>
          <a:p>
            <a:pPr marL="285750" indent="-285750">
              <a:buFont typeface="Wingdings" panose="05000000000000000000" pitchFamily="2" charset="2"/>
              <a:buChar char="§"/>
            </a:pPr>
            <a:endParaRPr lang="en-US" dirty="0"/>
          </a:p>
        </p:txBody>
      </p:sp>
      <p:sp>
        <p:nvSpPr>
          <p:cNvPr id="8" name="TextBox 7"/>
          <p:cNvSpPr txBox="1"/>
          <p:nvPr/>
        </p:nvSpPr>
        <p:spPr>
          <a:xfrm>
            <a:off x="990600" y="4705349"/>
            <a:ext cx="7391400" cy="1015663"/>
          </a:xfrm>
          <a:prstGeom prst="rect">
            <a:avLst/>
          </a:prstGeom>
          <a:noFill/>
        </p:spPr>
        <p:txBody>
          <a:bodyPr wrap="square" rtlCol="0">
            <a:spAutoFit/>
          </a:bodyPr>
          <a:lstStyle/>
          <a:p>
            <a:pPr marL="285750" lvl="1" indent="-285750">
              <a:buClr>
                <a:schemeClr val="tx1"/>
              </a:buClr>
              <a:buFont typeface="Arial" panose="020B0604020202020204" pitchFamily="34" charset="0"/>
              <a:buChar char="•"/>
            </a:pPr>
            <a:r>
              <a:rPr lang="en-US" sz="2000" dirty="0">
                <a:solidFill>
                  <a:schemeClr val="bg2"/>
                </a:solidFill>
              </a:rPr>
              <a:t>“Whoever…willfully discloses the information…shall be guilty of a class E felony and imprisoned for not more than 5 years, or fined not more than $250,000, or both</a:t>
            </a:r>
            <a:r>
              <a:rPr lang="en-US" sz="2000" dirty="0" smtClean="0">
                <a:solidFill>
                  <a:schemeClr val="bg2"/>
                </a:solidFill>
              </a:rPr>
              <a:t>.</a:t>
            </a:r>
            <a:endParaRPr lang="en-US" sz="2000" dirty="0">
              <a:solidFill>
                <a:schemeClr val="bg2"/>
              </a:solidFill>
            </a:endParaRPr>
          </a:p>
        </p:txBody>
      </p:sp>
      <p:pic>
        <p:nvPicPr>
          <p:cNvPr id="2051" name="Picture 3" descr="C:\Users\plb8\AppData\Local\Microsoft\Windows\Temporary Internet Files\Content.IE5\AP9NHC4E\jail ce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962" y="5543549"/>
            <a:ext cx="1241425" cy="8267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plb8\AppData\Local\Microsoft\Windows\Temporary Internet Files\Content.IE5\RC42KYWS\dollar[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850" y="5446301"/>
            <a:ext cx="1066800" cy="102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0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7225" y="619125"/>
            <a:ext cx="7915275" cy="584775"/>
          </a:xfrm>
          <a:prstGeom prst="rect">
            <a:avLst/>
          </a:prstGeom>
          <a:noFill/>
        </p:spPr>
        <p:txBody>
          <a:bodyPr wrap="square" rtlCol="0">
            <a:spAutoFit/>
          </a:bodyPr>
          <a:lstStyle/>
          <a:p>
            <a:pPr algn="ctr"/>
            <a:r>
              <a:rPr lang="en-US" sz="3200" b="1" dirty="0" smtClean="0">
                <a:solidFill>
                  <a:srgbClr val="0039A6"/>
                </a:solidFill>
                <a:latin typeface="Calibri" panose="020F0502020204030204" pitchFamily="34" charset="0"/>
              </a:rPr>
              <a:t>Reasons to Use Restricted Data</a:t>
            </a:r>
            <a:endParaRPr lang="en-US" sz="3200" b="1" dirty="0">
              <a:solidFill>
                <a:srgbClr val="0039A6"/>
              </a:solidFill>
              <a:latin typeface="Calibri" panose="020F0502020204030204" pitchFamily="34" charset="0"/>
            </a:endParaRPr>
          </a:p>
        </p:txBody>
      </p:sp>
      <p:sp>
        <p:nvSpPr>
          <p:cNvPr id="4" name="TextBox 3"/>
          <p:cNvSpPr txBox="1"/>
          <p:nvPr/>
        </p:nvSpPr>
        <p:spPr>
          <a:xfrm>
            <a:off x="476249" y="1600199"/>
            <a:ext cx="7724775" cy="3447098"/>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000000"/>
                </a:solidFill>
                <a:latin typeface="Calibri" panose="020F0502020204030204" pitchFamily="34" charset="0"/>
              </a:rPr>
              <a:t>To combine datasets</a:t>
            </a:r>
          </a:p>
          <a:p>
            <a:pPr>
              <a:buClr>
                <a:schemeClr val="tx1"/>
              </a:buClr>
            </a:pPr>
            <a:endParaRPr lang="en-US" sz="1000" b="1" dirty="0" smtClean="0">
              <a:solidFill>
                <a:srgbClr val="000000"/>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000000"/>
                </a:solidFill>
                <a:latin typeface="Calibri" panose="020F0502020204030204" pitchFamily="34" charset="0"/>
              </a:rPr>
              <a:t>To use as selection criteria for a study</a:t>
            </a:r>
          </a:p>
          <a:p>
            <a:pPr>
              <a:buClr>
                <a:schemeClr val="tx1"/>
              </a:buClr>
            </a:pPr>
            <a:endParaRPr lang="en-US" sz="1000" b="1" dirty="0" smtClean="0">
              <a:solidFill>
                <a:srgbClr val="000000"/>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000000"/>
                </a:solidFill>
                <a:latin typeface="Calibri" panose="020F0502020204030204" pitchFamily="34" charset="0"/>
              </a:rPr>
              <a:t>To access the continuous version of a categorical variable</a:t>
            </a:r>
          </a:p>
          <a:p>
            <a:pPr>
              <a:buClr>
                <a:schemeClr val="tx1"/>
              </a:buClr>
            </a:pPr>
            <a:endParaRPr lang="en-US" sz="1000" b="1" dirty="0" smtClean="0">
              <a:solidFill>
                <a:srgbClr val="000000"/>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000000"/>
                </a:solidFill>
                <a:latin typeface="Calibri" panose="020F0502020204030204" pitchFamily="34" charset="0"/>
              </a:rPr>
              <a:t>To answer your main research question</a:t>
            </a:r>
          </a:p>
          <a:p>
            <a:pPr>
              <a:buClr>
                <a:schemeClr val="tx1"/>
              </a:buClr>
            </a:pPr>
            <a:endParaRPr lang="en-US" sz="1000" b="1" dirty="0" smtClean="0">
              <a:solidFill>
                <a:srgbClr val="000000"/>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000000"/>
                </a:solidFill>
                <a:latin typeface="Calibri" panose="020F0502020204030204" pitchFamily="34" charset="0"/>
              </a:rPr>
              <a:t>To control for confounders/examine effect modifiers</a:t>
            </a:r>
          </a:p>
          <a:p>
            <a:pPr>
              <a:buClr>
                <a:schemeClr val="tx1"/>
              </a:buClr>
            </a:pPr>
            <a:endParaRPr lang="en-US" sz="1000" b="1" dirty="0" smtClean="0">
              <a:solidFill>
                <a:srgbClr val="000000"/>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000000"/>
                </a:solidFill>
                <a:latin typeface="Calibri" panose="020F0502020204030204" pitchFamily="34" charset="0"/>
              </a:rPr>
              <a:t>To make accurate estimates, you may need restricted information about the sampling frame</a:t>
            </a:r>
            <a:endParaRPr lang="en-US" sz="2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6744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581025"/>
            <a:ext cx="6667500" cy="584775"/>
          </a:xfrm>
          <a:prstGeom prst="rect">
            <a:avLst/>
          </a:prstGeom>
          <a:noFill/>
        </p:spPr>
        <p:txBody>
          <a:bodyPr wrap="square" rtlCol="0">
            <a:spAutoFit/>
          </a:bodyPr>
          <a:lstStyle/>
          <a:p>
            <a:pPr algn="ctr"/>
            <a:r>
              <a:rPr lang="en-US" sz="3200" b="1" dirty="0" smtClean="0">
                <a:latin typeface="Calibri" panose="020F0502020204030204" pitchFamily="34" charset="0"/>
              </a:rPr>
              <a:t>The Research Data Center</a:t>
            </a:r>
            <a:endParaRPr lang="en-US" sz="3200" b="1" dirty="0">
              <a:latin typeface="Calibri" panose="020F0502020204030204" pitchFamily="34" charset="0"/>
            </a:endParaRPr>
          </a:p>
        </p:txBody>
      </p:sp>
      <p:sp>
        <p:nvSpPr>
          <p:cNvPr id="3" name="TextBox 2"/>
          <p:cNvSpPr txBox="1"/>
          <p:nvPr/>
        </p:nvSpPr>
        <p:spPr>
          <a:xfrm>
            <a:off x="457198" y="143157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Role</a:t>
            </a:r>
            <a:endParaRPr lang="en-US" sz="2400" b="1" dirty="0">
              <a:solidFill>
                <a:srgbClr val="333333"/>
              </a:solidFill>
              <a:latin typeface="Calibri" panose="020F0502020204030204" pitchFamily="34" charset="0"/>
            </a:endParaRPr>
          </a:p>
        </p:txBody>
      </p:sp>
      <p:sp>
        <p:nvSpPr>
          <p:cNvPr id="4" name="TextBox 3"/>
          <p:cNvSpPr txBox="1"/>
          <p:nvPr/>
        </p:nvSpPr>
        <p:spPr>
          <a:xfrm>
            <a:off x="885826" y="1895474"/>
            <a:ext cx="7400923"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The RDC system was created to provide a secure environment for researchers to access restricted data in order to answer important public health questions</a:t>
            </a:r>
          </a:p>
          <a:p>
            <a:pPr marL="342900" lvl="1" indent="-342900">
              <a:buClr>
                <a:schemeClr val="tx1"/>
              </a:buClr>
              <a:buFont typeface="Arial" panose="020B0604020202020204" pitchFamily="34" charset="0"/>
              <a:buChar char="•"/>
            </a:pPr>
            <a:r>
              <a:rPr lang="en-US" sz="2000" dirty="0" smtClean="0">
                <a:solidFill>
                  <a:schemeClr val="bg2"/>
                </a:solidFill>
              </a:rPr>
              <a:t>Answers leave the RDC – not individual data</a:t>
            </a:r>
            <a:endParaRPr lang="en-US" sz="2000" dirty="0"/>
          </a:p>
        </p:txBody>
      </p:sp>
      <p:sp>
        <p:nvSpPr>
          <p:cNvPr id="5" name="TextBox 4"/>
          <p:cNvSpPr txBox="1"/>
          <p:nvPr/>
        </p:nvSpPr>
        <p:spPr>
          <a:xfrm>
            <a:off x="457198" y="3447573"/>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How we protect restricted data</a:t>
            </a:r>
            <a:endParaRPr lang="en-US" sz="2400" b="1" dirty="0">
              <a:solidFill>
                <a:srgbClr val="333333"/>
              </a:solidFill>
              <a:latin typeface="Calibri" panose="020F0502020204030204" pitchFamily="34" charset="0"/>
            </a:endParaRPr>
          </a:p>
        </p:txBody>
      </p:sp>
      <p:sp>
        <p:nvSpPr>
          <p:cNvPr id="6" name="TextBox 5"/>
          <p:cNvSpPr txBox="1"/>
          <p:nvPr/>
        </p:nvSpPr>
        <p:spPr>
          <a:xfrm>
            <a:off x="885828" y="3913495"/>
            <a:ext cx="7239000"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Require a research proposal</a:t>
            </a:r>
          </a:p>
          <a:p>
            <a:pPr marL="342900" lvl="1" indent="-342900">
              <a:buClr>
                <a:schemeClr val="tx1"/>
              </a:buClr>
              <a:buFont typeface="Arial" panose="020B0604020202020204" pitchFamily="34" charset="0"/>
              <a:buChar char="•"/>
            </a:pPr>
            <a:r>
              <a:rPr lang="en-US" sz="2000" dirty="0" smtClean="0">
                <a:solidFill>
                  <a:schemeClr val="bg2"/>
                </a:solidFill>
              </a:rPr>
              <a:t>Limit access to specific modes of access</a:t>
            </a:r>
          </a:p>
          <a:p>
            <a:pPr marL="342900" lvl="1" indent="-342900">
              <a:buClr>
                <a:schemeClr val="tx1"/>
              </a:buClr>
              <a:buFont typeface="Arial" panose="020B0604020202020204" pitchFamily="34" charset="0"/>
              <a:buChar char="•"/>
            </a:pPr>
            <a:r>
              <a:rPr lang="en-US" sz="2000" dirty="0" smtClean="0">
                <a:solidFill>
                  <a:schemeClr val="bg2"/>
                </a:solidFill>
              </a:rPr>
              <a:t>Confidentiality training and paperwork</a:t>
            </a:r>
          </a:p>
          <a:p>
            <a:pPr marL="342900" lvl="1" indent="-342900">
              <a:buClr>
                <a:schemeClr val="tx1"/>
              </a:buClr>
              <a:buFont typeface="Arial" panose="020B0604020202020204" pitchFamily="34" charset="0"/>
              <a:buChar char="•"/>
            </a:pPr>
            <a:r>
              <a:rPr lang="en-US" sz="2000" dirty="0" smtClean="0">
                <a:solidFill>
                  <a:schemeClr val="bg2"/>
                </a:solidFill>
              </a:rPr>
              <a:t>Review output</a:t>
            </a:r>
          </a:p>
        </p:txBody>
      </p:sp>
    </p:spTree>
    <p:extLst>
      <p:ext uri="{BB962C8B-B14F-4D97-AF65-F5344CB8AC3E}">
        <p14:creationId xmlns:p14="http://schemas.microsoft.com/office/powerpoint/2010/main" val="250090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676275"/>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The Proposal: Its Purpose</a:t>
            </a:r>
            <a:endParaRPr lang="en-US" sz="3200" b="1" dirty="0">
              <a:latin typeface="Calibri" panose="020F0502020204030204" pitchFamily="34" charset="0"/>
            </a:endParaRPr>
          </a:p>
        </p:txBody>
      </p:sp>
      <p:sp>
        <p:nvSpPr>
          <p:cNvPr id="3" name="TextBox 2"/>
          <p:cNvSpPr txBox="1"/>
          <p:nvPr/>
        </p:nvSpPr>
        <p:spPr>
          <a:xfrm>
            <a:off x="447668" y="1858681"/>
            <a:ext cx="7743825" cy="255454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Identify a need for restricted data</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Identify public health benefit</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Assess disclosure risk</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Determine mode of access</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Determine software needs</a:t>
            </a:r>
            <a:endParaRPr lang="en-US" sz="2400" b="1" dirty="0">
              <a:solidFill>
                <a:srgbClr val="333333"/>
              </a:solidFill>
              <a:latin typeface="Calibri" panose="020F0502020204030204" pitchFamily="34" charset="0"/>
            </a:endParaRPr>
          </a:p>
        </p:txBody>
      </p:sp>
    </p:spTree>
    <p:extLst>
      <p:ext uri="{BB962C8B-B14F-4D97-AF65-F5344CB8AC3E}">
        <p14:creationId xmlns:p14="http://schemas.microsoft.com/office/powerpoint/2010/main" val="2393895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676275"/>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Proposal Review Process</a:t>
            </a:r>
            <a:endParaRPr lang="en-US" sz="3200" b="1" dirty="0">
              <a:latin typeface="Calibri" panose="020F0502020204030204" pitchFamily="34" charset="0"/>
            </a:endParaRPr>
          </a:p>
        </p:txBody>
      </p:sp>
      <p:sp>
        <p:nvSpPr>
          <p:cNvPr id="3" name="TextBox 2"/>
          <p:cNvSpPr txBox="1"/>
          <p:nvPr/>
        </p:nvSpPr>
        <p:spPr>
          <a:xfrm>
            <a:off x="447670" y="1653417"/>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Review Committee</a:t>
            </a:r>
            <a:endParaRPr lang="en-US" sz="2400" b="1" dirty="0">
              <a:solidFill>
                <a:srgbClr val="333333"/>
              </a:solidFill>
              <a:latin typeface="Calibri" panose="020F0502020204030204" pitchFamily="34" charset="0"/>
            </a:endParaRPr>
          </a:p>
        </p:txBody>
      </p:sp>
      <p:sp>
        <p:nvSpPr>
          <p:cNvPr id="4" name="TextBox 3"/>
          <p:cNvSpPr txBox="1"/>
          <p:nvPr/>
        </p:nvSpPr>
        <p:spPr>
          <a:xfrm>
            <a:off x="876298" y="2117315"/>
            <a:ext cx="7400923"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Reviews it for disclosure (not scientific merit)</a:t>
            </a:r>
          </a:p>
          <a:p>
            <a:pPr marL="342900" lvl="1" indent="-342900">
              <a:buClr>
                <a:schemeClr val="tx1"/>
              </a:buClr>
              <a:buFont typeface="Arial" panose="020B0604020202020204" pitchFamily="34" charset="0"/>
              <a:buChar char="•"/>
            </a:pPr>
            <a:r>
              <a:rPr lang="en-US" sz="2000" dirty="0" smtClean="0">
                <a:solidFill>
                  <a:schemeClr val="bg2"/>
                </a:solidFill>
              </a:rPr>
              <a:t>RDC analyst</a:t>
            </a:r>
          </a:p>
          <a:p>
            <a:pPr marL="342900" lvl="1" indent="-342900">
              <a:buClr>
                <a:schemeClr val="tx1"/>
              </a:buClr>
              <a:buFont typeface="Arial" panose="020B0604020202020204" pitchFamily="34" charset="0"/>
              <a:buChar char="•"/>
            </a:pPr>
            <a:r>
              <a:rPr lang="en-US" sz="2000" dirty="0" smtClean="0">
                <a:solidFill>
                  <a:schemeClr val="bg2"/>
                </a:solidFill>
              </a:rPr>
              <a:t>Data representative</a:t>
            </a:r>
          </a:p>
          <a:p>
            <a:pPr marL="342900" lvl="1" indent="-342900">
              <a:buClr>
                <a:schemeClr val="tx1"/>
              </a:buClr>
              <a:buFont typeface="Arial" panose="020B0604020202020204" pitchFamily="34" charset="0"/>
              <a:buChar char="•"/>
            </a:pPr>
            <a:r>
              <a:rPr lang="en-US" sz="2000" dirty="0" smtClean="0">
                <a:solidFill>
                  <a:schemeClr val="bg2"/>
                </a:solidFill>
              </a:rPr>
              <a:t>NCHS Confidentiality officer</a:t>
            </a:r>
          </a:p>
          <a:p>
            <a:pPr marL="342900" lvl="1" indent="-342900">
              <a:buClr>
                <a:schemeClr val="tx1"/>
              </a:buClr>
              <a:buFont typeface="Arial" panose="020B0604020202020204" pitchFamily="34" charset="0"/>
              <a:buChar char="•"/>
            </a:pPr>
            <a:r>
              <a:rPr lang="en-US" sz="2000" dirty="0" smtClean="0">
                <a:solidFill>
                  <a:schemeClr val="bg2"/>
                </a:solidFill>
              </a:rPr>
              <a:t>RDC Director</a:t>
            </a:r>
            <a:endParaRPr lang="en-US" sz="2000" dirty="0"/>
          </a:p>
        </p:txBody>
      </p:sp>
      <p:sp>
        <p:nvSpPr>
          <p:cNvPr id="5" name="TextBox 4"/>
          <p:cNvSpPr txBox="1"/>
          <p:nvPr/>
        </p:nvSpPr>
        <p:spPr>
          <a:xfrm>
            <a:off x="447670" y="3920367"/>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Iterative Process</a:t>
            </a:r>
            <a:endParaRPr lang="en-US" sz="2400" b="1" dirty="0">
              <a:solidFill>
                <a:srgbClr val="333333"/>
              </a:solidFill>
              <a:latin typeface="Calibri" panose="020F0502020204030204" pitchFamily="34" charset="0"/>
            </a:endParaRPr>
          </a:p>
        </p:txBody>
      </p:sp>
      <p:sp>
        <p:nvSpPr>
          <p:cNvPr id="6" name="TextBox 5"/>
          <p:cNvSpPr txBox="1"/>
          <p:nvPr/>
        </p:nvSpPr>
        <p:spPr>
          <a:xfrm>
            <a:off x="876298" y="4384265"/>
            <a:ext cx="740092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The review process tends to be back-and-forth where we work together to determine exactly what you need to answer the question without compromising confidentiality</a:t>
            </a:r>
          </a:p>
        </p:txBody>
      </p:sp>
      <p:pic>
        <p:nvPicPr>
          <p:cNvPr id="3076" name="Picture 4" descr="C:\Users\plb8\AppData\Local\Microsoft\Windows\Temporary Internet Files\Content.IE5\AP9NHC4E\people-talkin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5274945"/>
            <a:ext cx="1524000" cy="89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0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50" y="361950"/>
            <a:ext cx="7181850" cy="584775"/>
          </a:xfrm>
          <a:prstGeom prst="rect">
            <a:avLst/>
          </a:prstGeom>
          <a:noFill/>
        </p:spPr>
        <p:txBody>
          <a:bodyPr wrap="square" rtlCol="0">
            <a:spAutoFit/>
          </a:bodyPr>
          <a:lstStyle/>
          <a:p>
            <a:pPr algn="ctr"/>
            <a:r>
              <a:rPr lang="en-US" sz="3200" b="1" dirty="0" smtClean="0">
                <a:latin typeface="Calibri" panose="020F0502020204030204" pitchFamily="34" charset="0"/>
              </a:rPr>
              <a:t>Modes of Access</a:t>
            </a:r>
            <a:endParaRPr lang="en-US" sz="3200" b="1" dirty="0">
              <a:latin typeface="Calibri" panose="020F0502020204030204" pitchFamily="34" charset="0"/>
            </a:endParaRPr>
          </a:p>
        </p:txBody>
      </p:sp>
      <p:sp>
        <p:nvSpPr>
          <p:cNvPr id="3" name="TextBox 2"/>
          <p:cNvSpPr txBox="1"/>
          <p:nvPr/>
        </p:nvSpPr>
        <p:spPr>
          <a:xfrm>
            <a:off x="457195" y="1043817"/>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NCHS RDC</a:t>
            </a:r>
            <a:endParaRPr lang="en-US" sz="2400" b="1" dirty="0">
              <a:solidFill>
                <a:srgbClr val="333333"/>
              </a:solidFill>
              <a:latin typeface="Calibri" panose="020F0502020204030204" pitchFamily="34" charset="0"/>
            </a:endParaRPr>
          </a:p>
        </p:txBody>
      </p:sp>
      <p:sp>
        <p:nvSpPr>
          <p:cNvPr id="4" name="TextBox 3"/>
          <p:cNvSpPr txBox="1"/>
          <p:nvPr/>
        </p:nvSpPr>
        <p:spPr>
          <a:xfrm>
            <a:off x="885823" y="1507715"/>
            <a:ext cx="740092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Two locations:  Hyattsville, MD and Atlanta, GA</a:t>
            </a:r>
          </a:p>
          <a:p>
            <a:pPr marL="342900" lvl="1" indent="-342900">
              <a:buClr>
                <a:schemeClr val="tx1"/>
              </a:buClr>
              <a:buFont typeface="Arial" panose="020B0604020202020204" pitchFamily="34" charset="0"/>
              <a:buChar char="•"/>
            </a:pPr>
            <a:r>
              <a:rPr lang="en-US" sz="2000" dirty="0" smtClean="0">
                <a:solidFill>
                  <a:schemeClr val="bg2"/>
                </a:solidFill>
              </a:rPr>
              <a:t>Secure room with non-networked computers where researchers can work</a:t>
            </a:r>
            <a:endParaRPr lang="en-US" sz="2000" dirty="0"/>
          </a:p>
        </p:txBody>
      </p:sp>
      <p:sp>
        <p:nvSpPr>
          <p:cNvPr id="5" name="TextBox 4"/>
          <p:cNvSpPr txBox="1"/>
          <p:nvPr/>
        </p:nvSpPr>
        <p:spPr>
          <a:xfrm>
            <a:off x="457193" y="2494803"/>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Remote Access System (ANDRE)</a:t>
            </a:r>
            <a:endParaRPr lang="en-US" sz="2400" b="1" dirty="0">
              <a:solidFill>
                <a:srgbClr val="333333"/>
              </a:solidFill>
              <a:latin typeface="Calibri" panose="020F0502020204030204" pitchFamily="34" charset="0"/>
            </a:endParaRPr>
          </a:p>
        </p:txBody>
      </p:sp>
      <p:sp>
        <p:nvSpPr>
          <p:cNvPr id="6" name="TextBox 5"/>
          <p:cNvSpPr txBox="1"/>
          <p:nvPr/>
        </p:nvSpPr>
        <p:spPr>
          <a:xfrm>
            <a:off x="885821" y="2958701"/>
            <a:ext cx="7400923"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Researchers submit code form their PC to a remote system which authenticates the user, runs the code, checks for disclosure, suppresses necessary output, and returns it to the researcher</a:t>
            </a:r>
          </a:p>
        </p:txBody>
      </p:sp>
      <p:sp>
        <p:nvSpPr>
          <p:cNvPr id="7" name="TextBox 6"/>
          <p:cNvSpPr txBox="1"/>
          <p:nvPr/>
        </p:nvSpPr>
        <p:spPr>
          <a:xfrm>
            <a:off x="457195" y="4244633"/>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Staff Assisted</a:t>
            </a:r>
            <a:endParaRPr lang="en-US" sz="2400" b="1" dirty="0">
              <a:solidFill>
                <a:srgbClr val="333333"/>
              </a:solidFill>
              <a:latin typeface="Calibri" panose="020F0502020204030204" pitchFamily="34" charset="0"/>
            </a:endParaRPr>
          </a:p>
        </p:txBody>
      </p:sp>
      <p:sp>
        <p:nvSpPr>
          <p:cNvPr id="8" name="TextBox 7"/>
          <p:cNvSpPr txBox="1"/>
          <p:nvPr/>
        </p:nvSpPr>
        <p:spPr>
          <a:xfrm>
            <a:off x="885823" y="4708531"/>
            <a:ext cx="7400923" cy="400110"/>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Staff runs programs for the researcher</a:t>
            </a:r>
          </a:p>
        </p:txBody>
      </p:sp>
      <p:sp>
        <p:nvSpPr>
          <p:cNvPr id="9" name="TextBox 8"/>
          <p:cNvSpPr txBox="1"/>
          <p:nvPr/>
        </p:nvSpPr>
        <p:spPr>
          <a:xfrm>
            <a:off x="457192" y="5092387"/>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Census RDCs</a:t>
            </a:r>
            <a:endParaRPr lang="en-US" sz="2400" b="1" dirty="0">
              <a:solidFill>
                <a:srgbClr val="333333"/>
              </a:solidFill>
              <a:latin typeface="Calibri" panose="020F0502020204030204" pitchFamily="34" charset="0"/>
            </a:endParaRPr>
          </a:p>
        </p:txBody>
      </p:sp>
      <p:sp>
        <p:nvSpPr>
          <p:cNvPr id="10" name="TextBox 9"/>
          <p:cNvSpPr txBox="1"/>
          <p:nvPr/>
        </p:nvSpPr>
        <p:spPr>
          <a:xfrm>
            <a:off x="885820" y="5556285"/>
            <a:ext cx="7400923"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Similar set up to the NCHS RDCs, but expands our reach to more than a dozen research institutions across the country</a:t>
            </a:r>
          </a:p>
        </p:txBody>
      </p:sp>
    </p:spTree>
    <p:extLst>
      <p:ext uri="{BB962C8B-B14F-4D97-AF65-F5344CB8AC3E}">
        <p14:creationId xmlns:p14="http://schemas.microsoft.com/office/powerpoint/2010/main" val="223644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019773"/>
          </a:xfrm>
        </p:spPr>
        <p:txBody>
          <a:bodyPr/>
          <a:lstStyle/>
          <a:p>
            <a:r>
              <a:rPr lang="en-US" sz="3200" dirty="0" smtClean="0"/>
              <a:t>Department of Health and Human Services:</a:t>
            </a:r>
            <a:br>
              <a:rPr lang="en-US" sz="3200" dirty="0" smtClean="0"/>
            </a:br>
            <a:r>
              <a:rPr lang="en-US" sz="3200" dirty="0" smtClean="0"/>
              <a:t>National Center for Health Statistics</a:t>
            </a:r>
            <a:endParaRPr lang="en-US" sz="3200" dirty="0"/>
          </a:p>
        </p:txBody>
      </p:sp>
      <p:sp>
        <p:nvSpPr>
          <p:cNvPr id="8" name="Content Placeholder 7"/>
          <p:cNvSpPr>
            <a:spLocks noGrp="1"/>
          </p:cNvSpPr>
          <p:nvPr>
            <p:ph idx="1"/>
          </p:nvPr>
        </p:nvSpPr>
        <p:spPr/>
        <p:txBody>
          <a:bodyPr/>
          <a:lstStyle/>
          <a:p>
            <a:r>
              <a:rPr lang="en-US" dirty="0" smtClean="0"/>
              <a:t>The National Center for Health Statistics (NCHS) monitors the Nation’s health by collecting, analyzing and disseminating health data to:</a:t>
            </a:r>
          </a:p>
          <a:p>
            <a:pPr lvl="1"/>
            <a:r>
              <a:rPr lang="en-US" dirty="0" smtClean="0"/>
              <a:t>Compare across time, populations, providers and geographic areas.</a:t>
            </a:r>
          </a:p>
          <a:p>
            <a:pPr lvl="1"/>
            <a:r>
              <a:rPr lang="en-US" dirty="0" smtClean="0"/>
              <a:t>Identify health problems, risk factors, and disease patterns.</a:t>
            </a:r>
          </a:p>
          <a:p>
            <a:pPr lvl="1"/>
            <a:r>
              <a:rPr lang="en-US" dirty="0" smtClean="0"/>
              <a:t>Inform actions and policies to improve the health of the American people.</a:t>
            </a:r>
          </a:p>
          <a:p>
            <a:pPr lvl="1"/>
            <a:endParaRPr lang="en-US" dirty="0" smtClean="0"/>
          </a:p>
          <a:p>
            <a:pPr lvl="1"/>
            <a:endParaRPr lang="en-US" dirty="0" smtClean="0"/>
          </a:p>
          <a:p>
            <a:pPr lvl="1"/>
            <a:endParaRPr lang="en-US" dirty="0" smtClean="0"/>
          </a:p>
          <a:p>
            <a:endParaRPr lang="en-US" dirty="0"/>
          </a:p>
        </p:txBody>
      </p:sp>
      <p:pic>
        <p:nvPicPr>
          <p:cNvPr id="1033" name="Picture 9" descr="C:\Users\plb8\AppData\Local\Microsoft\Windows\Temporary Internet Files\Content.IE5\JFTN341L\Health_Triangl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320" y="4876800"/>
            <a:ext cx="1513679" cy="14592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5327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676275"/>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Confidentiality Training and Paperwork</a:t>
            </a:r>
            <a:endParaRPr lang="en-US" sz="3200" b="1" dirty="0">
              <a:latin typeface="Calibri" panose="020F0502020204030204" pitchFamily="34" charset="0"/>
            </a:endParaRPr>
          </a:p>
        </p:txBody>
      </p:sp>
      <p:sp>
        <p:nvSpPr>
          <p:cNvPr id="3" name="TextBox 2"/>
          <p:cNvSpPr txBox="1"/>
          <p:nvPr/>
        </p:nvSpPr>
        <p:spPr>
          <a:xfrm>
            <a:off x="466720" y="1653417"/>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Online Confidentiality Training</a:t>
            </a:r>
            <a:endParaRPr lang="en-US" sz="2400" b="1" dirty="0">
              <a:solidFill>
                <a:srgbClr val="333333"/>
              </a:solidFill>
              <a:latin typeface="Calibri" panose="020F0502020204030204" pitchFamily="34" charset="0"/>
            </a:endParaRPr>
          </a:p>
        </p:txBody>
      </p:sp>
      <p:sp>
        <p:nvSpPr>
          <p:cNvPr id="4" name="TextBox 3"/>
          <p:cNvSpPr txBox="1"/>
          <p:nvPr/>
        </p:nvSpPr>
        <p:spPr>
          <a:xfrm>
            <a:off x="895348" y="2117315"/>
            <a:ext cx="7400923"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Reviews the importance of confidentiality</a:t>
            </a:r>
          </a:p>
          <a:p>
            <a:pPr marL="342900" lvl="1" indent="-342900">
              <a:buClr>
                <a:schemeClr val="tx1"/>
              </a:buClr>
              <a:buFont typeface="Arial" panose="020B0604020202020204" pitchFamily="34" charset="0"/>
              <a:buChar char="•"/>
            </a:pPr>
            <a:r>
              <a:rPr lang="en-US" sz="2000" dirty="0" smtClean="0">
                <a:solidFill>
                  <a:srgbClr val="333333"/>
                </a:solidFill>
              </a:rPr>
              <a:t>Outlines</a:t>
            </a:r>
            <a:r>
              <a:rPr lang="en-US" sz="2000" dirty="0" smtClean="0">
                <a:solidFill>
                  <a:schemeClr val="bg2"/>
                </a:solidFill>
              </a:rPr>
              <a:t> logistics of do’s and don’ts when accessing restricted data</a:t>
            </a:r>
          </a:p>
          <a:p>
            <a:pPr marL="342900" lvl="1" indent="-342900">
              <a:buClr>
                <a:schemeClr val="tx1"/>
              </a:buClr>
              <a:buFont typeface="Arial" panose="020B0604020202020204" pitchFamily="34" charset="0"/>
              <a:buChar char="•"/>
            </a:pPr>
            <a:r>
              <a:rPr lang="en-US" sz="2000" dirty="0" smtClean="0">
                <a:solidFill>
                  <a:schemeClr val="bg2"/>
                </a:solidFill>
              </a:rPr>
              <a:t>Explains the output review process</a:t>
            </a:r>
          </a:p>
        </p:txBody>
      </p:sp>
      <p:sp>
        <p:nvSpPr>
          <p:cNvPr id="5" name="TextBox 4"/>
          <p:cNvSpPr txBox="1"/>
          <p:nvPr/>
        </p:nvSpPr>
        <p:spPr>
          <a:xfrm>
            <a:off x="447670" y="3761028"/>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Designated Agent Forms</a:t>
            </a:r>
            <a:endParaRPr lang="en-US" sz="2400" b="1" dirty="0">
              <a:solidFill>
                <a:srgbClr val="333333"/>
              </a:solidFill>
              <a:latin typeface="Calibri" panose="020F0502020204030204" pitchFamily="34" charset="0"/>
            </a:endParaRPr>
          </a:p>
        </p:txBody>
      </p:sp>
      <p:sp>
        <p:nvSpPr>
          <p:cNvPr id="6" name="TextBox 5"/>
          <p:cNvSpPr txBox="1"/>
          <p:nvPr/>
        </p:nvSpPr>
        <p:spPr>
          <a:xfrm>
            <a:off x="876298" y="4224926"/>
            <a:ext cx="7400923"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Puts the responsibility on the researcher to prevent disclosure</a:t>
            </a:r>
          </a:p>
          <a:p>
            <a:pPr marL="342900" lvl="1" indent="-342900">
              <a:buClr>
                <a:schemeClr val="tx1"/>
              </a:buClr>
              <a:buFont typeface="Arial" panose="020B0604020202020204" pitchFamily="34" charset="0"/>
              <a:buChar char="•"/>
            </a:pPr>
            <a:r>
              <a:rPr lang="en-US" sz="2000" dirty="0" smtClean="0">
                <a:solidFill>
                  <a:schemeClr val="bg2"/>
                </a:solidFill>
              </a:rPr>
              <a:t>Legally binding</a:t>
            </a:r>
            <a:endParaRPr lang="en-US" sz="2000" dirty="0"/>
          </a:p>
        </p:txBody>
      </p:sp>
      <p:pic>
        <p:nvPicPr>
          <p:cNvPr id="4098" name="Picture 2" descr="C:\Users\plb8\AppData\Local\Microsoft\Windows\Temporary Internet Files\Content.IE5\S0ZIMDCI\Computer_Train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850" y="2900819"/>
            <a:ext cx="1457325" cy="107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51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Output Review: General Output Policies</a:t>
            </a:r>
            <a:endParaRPr lang="en-US" sz="3200" b="1" dirty="0">
              <a:latin typeface="Calibri" panose="020F0502020204030204" pitchFamily="34" charset="0"/>
            </a:endParaRPr>
          </a:p>
        </p:txBody>
      </p:sp>
      <p:sp>
        <p:nvSpPr>
          <p:cNvPr id="3" name="TextBox 2"/>
          <p:cNvSpPr txBox="1"/>
          <p:nvPr/>
        </p:nvSpPr>
        <p:spPr>
          <a:xfrm>
            <a:off x="457195" y="1224792"/>
            <a:ext cx="7743825" cy="830997"/>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When output is ready for publication, the researcher submits output to be reviewed</a:t>
            </a:r>
            <a:endParaRPr lang="en-US" sz="2400" b="1" dirty="0">
              <a:solidFill>
                <a:srgbClr val="333333"/>
              </a:solidFill>
              <a:latin typeface="Calibri" panose="020F0502020204030204" pitchFamily="34" charset="0"/>
            </a:endParaRPr>
          </a:p>
        </p:txBody>
      </p:sp>
      <p:sp>
        <p:nvSpPr>
          <p:cNvPr id="5" name="TextBox 4"/>
          <p:cNvSpPr txBox="1"/>
          <p:nvPr/>
        </p:nvSpPr>
        <p:spPr>
          <a:xfrm>
            <a:off x="457195" y="2263728"/>
            <a:ext cx="7743825" cy="830997"/>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RDC staff review the output and return approved output to the researcher via email</a:t>
            </a:r>
            <a:endParaRPr lang="en-US" sz="2400" b="1" dirty="0">
              <a:solidFill>
                <a:srgbClr val="333333"/>
              </a:solidFill>
              <a:latin typeface="Calibri" panose="020F0502020204030204" pitchFamily="34" charset="0"/>
            </a:endParaRPr>
          </a:p>
        </p:txBody>
      </p:sp>
      <p:sp>
        <p:nvSpPr>
          <p:cNvPr id="6" name="TextBox 5"/>
          <p:cNvSpPr txBox="1"/>
          <p:nvPr/>
        </p:nvSpPr>
        <p:spPr>
          <a:xfrm>
            <a:off x="885823" y="3097490"/>
            <a:ext cx="7400923" cy="224676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Absolutely </a:t>
            </a:r>
            <a:r>
              <a:rPr lang="en-US" sz="2000" b="1" u="sng" dirty="0" smtClean="0">
                <a:solidFill>
                  <a:schemeClr val="bg2"/>
                </a:solidFill>
              </a:rPr>
              <a:t>NO </a:t>
            </a:r>
            <a:r>
              <a:rPr lang="en-US" sz="2000" dirty="0" smtClean="0">
                <a:solidFill>
                  <a:schemeClr val="bg2"/>
                </a:solidFill>
              </a:rPr>
              <a:t>individual level data will leave the RDC facilities</a:t>
            </a:r>
            <a:endParaRPr lang="en-US" sz="2000" b="1" u="sng" dirty="0" smtClean="0">
              <a:solidFill>
                <a:schemeClr val="bg2"/>
              </a:solidFill>
            </a:endParaRPr>
          </a:p>
          <a:p>
            <a:pPr marL="342900" lvl="1" indent="-342900">
              <a:buClr>
                <a:schemeClr val="tx1"/>
              </a:buClr>
              <a:buFont typeface="Arial" panose="020B0604020202020204" pitchFamily="34" charset="0"/>
              <a:buChar char="•"/>
            </a:pPr>
            <a:r>
              <a:rPr lang="en-US" sz="2000" dirty="0" smtClean="0">
                <a:solidFill>
                  <a:schemeClr val="bg2"/>
                </a:solidFill>
              </a:rPr>
              <a:t>Output must match the research question/output suggested in the proposal</a:t>
            </a:r>
          </a:p>
          <a:p>
            <a:pPr marL="342900" lvl="1" indent="-342900">
              <a:buClr>
                <a:schemeClr val="tx1"/>
              </a:buClr>
              <a:buFont typeface="Arial" panose="020B0604020202020204" pitchFamily="34" charset="0"/>
              <a:buChar char="•"/>
            </a:pPr>
            <a:r>
              <a:rPr lang="en-US" sz="2000" dirty="0" smtClean="0">
                <a:solidFill>
                  <a:schemeClr val="bg2"/>
                </a:solidFill>
              </a:rPr>
              <a:t>We recommend that output emphasize model output rather than tabular output</a:t>
            </a:r>
          </a:p>
          <a:p>
            <a:pPr marL="342900" lvl="1" indent="-342900">
              <a:buClr>
                <a:schemeClr val="tx1"/>
              </a:buClr>
              <a:buFont typeface="Arial" panose="020B0604020202020204" pitchFamily="34" charset="0"/>
              <a:buChar char="•"/>
            </a:pPr>
            <a:r>
              <a:rPr lang="en-US" sz="2000" dirty="0" smtClean="0">
                <a:solidFill>
                  <a:schemeClr val="bg2"/>
                </a:solidFill>
              </a:rPr>
              <a:t>We recommend that researchers avoid intermediate output (output that will not appear in publication)</a:t>
            </a:r>
          </a:p>
        </p:txBody>
      </p:sp>
      <p:sp>
        <p:nvSpPr>
          <p:cNvPr id="9" name="TextBox 8"/>
          <p:cNvSpPr txBox="1"/>
          <p:nvPr/>
        </p:nvSpPr>
        <p:spPr>
          <a:xfrm>
            <a:off x="1323971" y="5249009"/>
            <a:ext cx="7181855" cy="707886"/>
          </a:xfrm>
          <a:prstGeom prst="rect">
            <a:avLst/>
          </a:prstGeom>
          <a:noFill/>
        </p:spPr>
        <p:txBody>
          <a:bodyPr wrap="square" rtlCol="0">
            <a:spAutoFit/>
          </a:bodyPr>
          <a:lstStyle/>
          <a:p>
            <a:pPr marL="342900" lvl="1" indent="-342900">
              <a:buClr>
                <a:schemeClr val="tx1"/>
              </a:buClr>
              <a:buSzPct val="75000"/>
              <a:buBlip>
                <a:blip r:embed="rId3"/>
              </a:buBlip>
            </a:pPr>
            <a:r>
              <a:rPr lang="en-US" sz="2000" dirty="0" smtClean="0">
                <a:solidFill>
                  <a:schemeClr val="bg2"/>
                </a:solidFill>
              </a:rPr>
              <a:t>This output can certainly be created and used in the RDC, but we discourage its release</a:t>
            </a:r>
          </a:p>
        </p:txBody>
      </p:sp>
    </p:spTree>
    <p:extLst>
      <p:ext uri="{BB962C8B-B14F-4D97-AF65-F5344CB8AC3E}">
        <p14:creationId xmlns:p14="http://schemas.microsoft.com/office/powerpoint/2010/main" val="36933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861" y="1888837"/>
            <a:ext cx="7496376" cy="707886"/>
          </a:xfrm>
          <a:prstGeom prst="rect">
            <a:avLst/>
          </a:prstGeom>
          <a:noFill/>
        </p:spPr>
        <p:txBody>
          <a:bodyPr wrap="square" rtlCol="0">
            <a:spAutoFit/>
          </a:bodyPr>
          <a:lstStyle/>
          <a:p>
            <a:pPr algn="ctr"/>
            <a:r>
              <a:rPr lang="en-US" sz="4000" b="1" dirty="0" smtClean="0">
                <a:latin typeface="Calibri" panose="020F0502020204030204" pitchFamily="34" charset="0"/>
              </a:rPr>
              <a:t>Data Systems Available at the RDC</a:t>
            </a:r>
            <a:endParaRPr lang="en-US" sz="4000" b="1" dirty="0">
              <a:latin typeface="Calibri" panose="020F050202020403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955227"/>
            <a:ext cx="1542339" cy="72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73" descr="NHIS logo Final_3_05_09"/>
          <p:cNvPicPr>
            <a:picLocks noChangeAspect="1" noChangeArrowheads="1"/>
          </p:cNvPicPr>
          <p:nvPr/>
        </p:nvPicPr>
        <p:blipFill>
          <a:blip r:embed="rId4" cstate="print"/>
          <a:srcRect/>
          <a:stretch>
            <a:fillRect/>
          </a:stretch>
        </p:blipFill>
        <p:spPr bwMode="auto">
          <a:xfrm>
            <a:off x="3371522" y="4325284"/>
            <a:ext cx="1496310" cy="1130437"/>
          </a:xfrm>
          <a:prstGeom prst="rect">
            <a:avLst/>
          </a:prstGeom>
          <a:noFill/>
          <a:ln w="9525">
            <a:noFill/>
            <a:miter lim="800000"/>
            <a:headEnd/>
            <a:tailEnd/>
          </a:ln>
        </p:spPr>
      </p:pic>
      <p:pic>
        <p:nvPicPr>
          <p:cNvPr id="5" name="Picture 4" descr="http://umt.net.ua/images/old_/nhan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59133" y="2955227"/>
            <a:ext cx="1408066" cy="822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5744" y="4568677"/>
            <a:ext cx="1374748" cy="137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085824" y="533399"/>
            <a:ext cx="3381375" cy="783595"/>
            <a:chOff x="4533900" y="3124200"/>
            <a:chExt cx="4152900" cy="838200"/>
          </a:xfrm>
        </p:grpSpPr>
        <p:sp>
          <p:nvSpPr>
            <p:cNvPr id="8" name="Rectangle 7"/>
            <p:cNvSpPr/>
            <p:nvPr/>
          </p:nvSpPr>
          <p:spPr>
            <a:xfrm>
              <a:off x="4533900" y="3124200"/>
              <a:ext cx="4152900" cy="8382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9" name="Picture 8" descr="Data_Linkage.png"/>
            <p:cNvPicPr>
              <a:picLocks noChangeAspect="1"/>
            </p:cNvPicPr>
            <p:nvPr/>
          </p:nvPicPr>
          <p:blipFill>
            <a:blip r:embed="rId7" cstate="print"/>
            <a:stretch>
              <a:fillRect/>
            </a:stretch>
          </p:blipFill>
          <p:spPr>
            <a:xfrm>
              <a:off x="4533900" y="3124200"/>
              <a:ext cx="4114799" cy="838200"/>
            </a:xfrm>
            <a:prstGeom prst="rect">
              <a:avLst/>
            </a:prstGeom>
          </p:spPr>
        </p:pic>
      </p:grpSp>
      <p:pic>
        <p:nvPicPr>
          <p:cNvPr id="1026" name="Picture 2" descr="National Survey of Family Growth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800" y="907733"/>
            <a:ext cx="1573822" cy="511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Immunization Survey graph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924" y="4890502"/>
            <a:ext cx="1531277" cy="791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te and Local Area Integrated Telephone Survey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324" y="3037694"/>
            <a:ext cx="114300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0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1077218"/>
          </a:xfrm>
          <a:prstGeom prst="rect">
            <a:avLst/>
          </a:prstGeom>
          <a:noFill/>
        </p:spPr>
        <p:txBody>
          <a:bodyPr wrap="square" rtlCol="0">
            <a:spAutoFit/>
          </a:bodyPr>
          <a:lstStyle/>
          <a:p>
            <a:pPr algn="ctr"/>
            <a:r>
              <a:rPr lang="en-US" sz="3200" b="1" dirty="0" smtClean="0">
                <a:latin typeface="Calibri" panose="020F0502020204030204" pitchFamily="34" charset="0"/>
              </a:rPr>
              <a:t>NCHS Surveys and Data Systems Available Through the RDC</a:t>
            </a:r>
            <a:endParaRPr lang="en-US" sz="3200" b="1" dirty="0">
              <a:latin typeface="Calibri" panose="020F0502020204030204" pitchFamily="34" charset="0"/>
            </a:endParaRPr>
          </a:p>
        </p:txBody>
      </p:sp>
      <p:sp>
        <p:nvSpPr>
          <p:cNvPr id="3" name="TextBox 2"/>
          <p:cNvSpPr txBox="1"/>
          <p:nvPr/>
        </p:nvSpPr>
        <p:spPr>
          <a:xfrm>
            <a:off x="438149" y="1582456"/>
            <a:ext cx="8201025" cy="4708981"/>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Health and Nutrition Examination Survey (</a:t>
            </a:r>
            <a:r>
              <a:rPr lang="en-US" sz="2400" b="1" dirty="0">
                <a:solidFill>
                  <a:srgbClr val="333333"/>
                </a:solidFill>
                <a:latin typeface="Calibri" panose="020F0502020204030204" pitchFamily="34" charset="0"/>
              </a:rPr>
              <a:t>NHANES) </a:t>
            </a:r>
            <a:r>
              <a:rPr lang="en-US" sz="2000" dirty="0">
                <a:solidFill>
                  <a:srgbClr val="333333"/>
                </a:solidFill>
                <a:latin typeface="Calibri" panose="020F0502020204030204" pitchFamily="34" charset="0"/>
                <a:hlinkClick r:id="rId3"/>
              </a:rPr>
              <a:t>http://</a:t>
            </a:r>
            <a:r>
              <a:rPr lang="en-US" sz="2000" dirty="0" smtClean="0">
                <a:solidFill>
                  <a:srgbClr val="333333"/>
                </a:solidFill>
                <a:latin typeface="Calibri" panose="020F0502020204030204" pitchFamily="34" charset="0"/>
                <a:hlinkClick r:id="rId3"/>
              </a:rPr>
              <a:t>www.cdc.gov/nchs/nhanes.htm</a:t>
            </a:r>
            <a:r>
              <a:rPr lang="en-US" sz="2000" b="1" dirty="0" smtClean="0">
                <a:solidFill>
                  <a:srgbClr val="333333"/>
                </a:solidFill>
                <a:latin typeface="Calibri" panose="020F0502020204030204" pitchFamily="34" charset="0"/>
              </a:rPr>
              <a:t> </a:t>
            </a:r>
          </a:p>
          <a:p>
            <a:pPr>
              <a:buClr>
                <a:schemeClr val="tx1"/>
              </a:buClr>
            </a:pPr>
            <a:endParaRPr lang="en-US" sz="2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Health </a:t>
            </a:r>
            <a:r>
              <a:rPr lang="en-US" sz="2400" b="1" dirty="0">
                <a:solidFill>
                  <a:srgbClr val="333333"/>
                </a:solidFill>
                <a:latin typeface="Calibri" panose="020F0502020204030204" pitchFamily="34" charset="0"/>
              </a:rPr>
              <a:t>Care </a:t>
            </a:r>
            <a:r>
              <a:rPr lang="en-US" sz="2400" b="1" dirty="0" smtClean="0">
                <a:solidFill>
                  <a:srgbClr val="333333"/>
                </a:solidFill>
                <a:latin typeface="Calibri" panose="020F0502020204030204" pitchFamily="34" charset="0"/>
              </a:rPr>
              <a:t>Surveys     </a:t>
            </a:r>
            <a:r>
              <a:rPr lang="en-US" sz="2000" dirty="0">
                <a:solidFill>
                  <a:srgbClr val="333333"/>
                </a:solidFill>
                <a:latin typeface="Calibri" panose="020F0502020204030204" pitchFamily="34" charset="0"/>
                <a:hlinkClick r:id="rId4"/>
              </a:rPr>
              <a:t>http://</a:t>
            </a:r>
            <a:r>
              <a:rPr lang="en-US" sz="2000" dirty="0" smtClean="0">
                <a:solidFill>
                  <a:srgbClr val="333333"/>
                </a:solidFill>
                <a:latin typeface="Calibri" panose="020F0502020204030204" pitchFamily="34" charset="0"/>
                <a:hlinkClick r:id="rId4"/>
              </a:rPr>
              <a:t>www.cdc.gov/nchs/dhcs.htm</a:t>
            </a:r>
            <a:r>
              <a:rPr lang="en-US" sz="2000" dirty="0" smtClean="0">
                <a:solidFill>
                  <a:srgbClr val="333333"/>
                </a:solidFill>
                <a:latin typeface="Calibri" panose="020F0502020204030204" pitchFamily="34" charset="0"/>
              </a:rPr>
              <a:t> </a:t>
            </a:r>
          </a:p>
          <a:p>
            <a:pPr>
              <a:buClr>
                <a:schemeClr val="tx1"/>
              </a:buClr>
            </a:pPr>
            <a:endParaRPr lang="en-US" sz="2000" dirty="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Health Interview Survey (</a:t>
            </a:r>
            <a:r>
              <a:rPr lang="en-US" sz="2400" b="1" dirty="0">
                <a:solidFill>
                  <a:srgbClr val="333333"/>
                </a:solidFill>
                <a:latin typeface="Calibri" panose="020F0502020204030204" pitchFamily="34" charset="0"/>
              </a:rPr>
              <a:t>NHIS) </a:t>
            </a:r>
            <a:r>
              <a:rPr lang="en-US" sz="2000" dirty="0">
                <a:solidFill>
                  <a:srgbClr val="333333"/>
                </a:solidFill>
                <a:latin typeface="Calibri" panose="020F0502020204030204" pitchFamily="34" charset="0"/>
                <a:hlinkClick r:id="rId5"/>
              </a:rPr>
              <a:t>http://</a:t>
            </a:r>
            <a:r>
              <a:rPr lang="en-US" sz="2000" dirty="0" smtClean="0">
                <a:solidFill>
                  <a:srgbClr val="333333"/>
                </a:solidFill>
                <a:latin typeface="Calibri" panose="020F0502020204030204" pitchFamily="34" charset="0"/>
                <a:hlinkClick r:id="rId5"/>
              </a:rPr>
              <a:t>www.cdc.gov/nchs/nhis.htm</a:t>
            </a:r>
            <a:r>
              <a:rPr lang="en-US" sz="2000" dirty="0" smtClean="0">
                <a:solidFill>
                  <a:srgbClr val="333333"/>
                </a:solidFill>
                <a:latin typeface="Calibri" panose="020F0502020204030204" pitchFamily="34" charset="0"/>
              </a:rPr>
              <a:t> </a:t>
            </a:r>
          </a:p>
          <a:p>
            <a:pPr>
              <a:buClr>
                <a:schemeClr val="tx1"/>
              </a:buClr>
            </a:pPr>
            <a:endParaRPr lang="en-US" sz="2000"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a:solidFill>
                  <a:srgbClr val="333333"/>
                </a:solidFill>
                <a:latin typeface="Calibri" panose="020F0502020204030204" pitchFamily="34" charset="0"/>
              </a:rPr>
              <a:t>National Immunization Survey (NIS) </a:t>
            </a:r>
            <a:r>
              <a:rPr lang="en-US" sz="2000" dirty="0">
                <a:solidFill>
                  <a:srgbClr val="333333"/>
                </a:solidFill>
                <a:latin typeface="Calibri" panose="020F0502020204030204" pitchFamily="34" charset="0"/>
                <a:hlinkClick r:id="rId6"/>
              </a:rPr>
              <a:t>http://</a:t>
            </a:r>
            <a:r>
              <a:rPr lang="en-US" sz="2000" dirty="0" smtClean="0">
                <a:solidFill>
                  <a:srgbClr val="333333"/>
                </a:solidFill>
                <a:latin typeface="Calibri" panose="020F0502020204030204" pitchFamily="34" charset="0"/>
                <a:hlinkClick r:id="rId6"/>
              </a:rPr>
              <a:t>www.cdc.gov/nchs/nis.htm</a:t>
            </a:r>
            <a:r>
              <a:rPr lang="en-US" sz="2000" dirty="0" smtClean="0">
                <a:solidFill>
                  <a:srgbClr val="333333"/>
                </a:solidFill>
                <a:latin typeface="Calibri" panose="020F0502020204030204" pitchFamily="34" charset="0"/>
              </a:rPr>
              <a:t> </a:t>
            </a:r>
          </a:p>
          <a:p>
            <a:pPr>
              <a:buClr>
                <a:schemeClr val="tx1"/>
              </a:buClr>
            </a:pPr>
            <a:endParaRPr lang="en-US" sz="2000" dirty="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Survey of Family Growth (</a:t>
            </a:r>
            <a:r>
              <a:rPr lang="en-US" sz="2400" b="1" dirty="0">
                <a:solidFill>
                  <a:srgbClr val="333333"/>
                </a:solidFill>
                <a:latin typeface="Calibri" panose="020F0502020204030204" pitchFamily="34" charset="0"/>
              </a:rPr>
              <a:t>NSFG) </a:t>
            </a:r>
            <a:r>
              <a:rPr lang="en-US" sz="2000" dirty="0">
                <a:solidFill>
                  <a:srgbClr val="333333"/>
                </a:solidFill>
                <a:latin typeface="Calibri" panose="020F0502020204030204" pitchFamily="34" charset="0"/>
                <a:hlinkClick r:id="rId7"/>
              </a:rPr>
              <a:t>http://</a:t>
            </a:r>
            <a:r>
              <a:rPr lang="en-US" sz="2000" dirty="0" smtClean="0">
                <a:solidFill>
                  <a:srgbClr val="333333"/>
                </a:solidFill>
                <a:latin typeface="Calibri" panose="020F0502020204030204" pitchFamily="34" charset="0"/>
                <a:hlinkClick r:id="rId7"/>
              </a:rPr>
              <a:t>www.cdc.gov/nchs/nsfg.htm</a:t>
            </a:r>
            <a:r>
              <a:rPr lang="en-US" sz="2000" dirty="0" smtClean="0">
                <a:solidFill>
                  <a:srgbClr val="333333"/>
                </a:solidFill>
                <a:latin typeface="Calibri" panose="020F0502020204030204" pitchFamily="34" charset="0"/>
              </a:rPr>
              <a:t> </a:t>
            </a:r>
          </a:p>
        </p:txBody>
      </p:sp>
    </p:spTree>
    <p:extLst>
      <p:ext uri="{BB962C8B-B14F-4D97-AF65-F5344CB8AC3E}">
        <p14:creationId xmlns:p14="http://schemas.microsoft.com/office/powerpoint/2010/main" val="1755878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062" y="5089805"/>
            <a:ext cx="747236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CDC’s National Assisted Reproductive Technology (ART) Surveillance Data</a:t>
            </a:r>
          </a:p>
          <a:p>
            <a:pPr marL="342900" lvl="1" indent="-342900">
              <a:buClr>
                <a:schemeClr val="tx1"/>
              </a:buClr>
              <a:buFont typeface="Arial" panose="020B0604020202020204" pitchFamily="34" charset="0"/>
              <a:buChar char="•"/>
            </a:pPr>
            <a:r>
              <a:rPr lang="en-US" sz="2000" dirty="0" smtClean="0">
                <a:solidFill>
                  <a:schemeClr val="bg2"/>
                </a:solidFill>
              </a:rPr>
              <a:t>National Program of Cancer Registries</a:t>
            </a:r>
            <a:endParaRPr lang="en-US" sz="2000" dirty="0"/>
          </a:p>
        </p:txBody>
      </p:sp>
      <p:sp>
        <p:nvSpPr>
          <p:cNvPr id="3" name="TextBox 2"/>
          <p:cNvSpPr txBox="1"/>
          <p:nvPr/>
        </p:nvSpPr>
        <p:spPr>
          <a:xfrm>
            <a:off x="981075" y="412462"/>
            <a:ext cx="7200900" cy="1077218"/>
          </a:xfrm>
          <a:prstGeom prst="rect">
            <a:avLst/>
          </a:prstGeom>
          <a:noFill/>
        </p:spPr>
        <p:txBody>
          <a:bodyPr wrap="square" rtlCol="0">
            <a:spAutoFit/>
          </a:bodyPr>
          <a:lstStyle/>
          <a:p>
            <a:pPr algn="ctr"/>
            <a:r>
              <a:rPr lang="en-US" sz="3200" b="1" dirty="0" smtClean="0">
                <a:latin typeface="Calibri" panose="020F0502020204030204" pitchFamily="34" charset="0"/>
              </a:rPr>
              <a:t>NCHS Surveys and Data Systems Available Through the RDC (</a:t>
            </a:r>
            <a:r>
              <a:rPr lang="en-US" sz="3200" b="1" dirty="0" err="1" smtClean="0">
                <a:latin typeface="Calibri" panose="020F0502020204030204" pitchFamily="34" charset="0"/>
              </a:rPr>
              <a:t>con’t</a:t>
            </a:r>
            <a:r>
              <a:rPr lang="en-US" sz="3200" b="1" dirty="0" smtClean="0">
                <a:latin typeface="Calibri" panose="020F0502020204030204" pitchFamily="34" charset="0"/>
              </a:rPr>
              <a:t>)</a:t>
            </a:r>
            <a:endParaRPr lang="en-US" sz="3200" b="1" dirty="0">
              <a:latin typeface="Calibri" panose="020F0502020204030204" pitchFamily="34" charset="0"/>
            </a:endParaRPr>
          </a:p>
        </p:txBody>
      </p:sp>
      <p:sp>
        <p:nvSpPr>
          <p:cNvPr id="4" name="TextBox 3"/>
          <p:cNvSpPr txBox="1"/>
          <p:nvPr/>
        </p:nvSpPr>
        <p:spPr>
          <a:xfrm>
            <a:off x="438149" y="1789271"/>
            <a:ext cx="8201025" cy="3416320"/>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Vital Statistics System (</a:t>
            </a:r>
            <a:r>
              <a:rPr lang="en-US" sz="2400" b="1" dirty="0">
                <a:solidFill>
                  <a:srgbClr val="333333"/>
                </a:solidFill>
                <a:latin typeface="Calibri" panose="020F0502020204030204" pitchFamily="34" charset="0"/>
              </a:rPr>
              <a:t>NVSS) </a:t>
            </a:r>
            <a:r>
              <a:rPr lang="en-US" sz="2000" dirty="0">
                <a:solidFill>
                  <a:srgbClr val="333333"/>
                </a:solidFill>
                <a:latin typeface="Calibri" panose="020F0502020204030204" pitchFamily="34" charset="0"/>
                <a:hlinkClick r:id="rId3"/>
              </a:rPr>
              <a:t>http://</a:t>
            </a:r>
            <a:r>
              <a:rPr lang="en-US" sz="2000" dirty="0" smtClean="0">
                <a:solidFill>
                  <a:srgbClr val="333333"/>
                </a:solidFill>
                <a:latin typeface="Calibri" panose="020F0502020204030204" pitchFamily="34" charset="0"/>
                <a:hlinkClick r:id="rId3"/>
              </a:rPr>
              <a:t>www.cdc.gov/nchs/nvss.htm</a:t>
            </a:r>
            <a:r>
              <a:rPr lang="en-US" sz="2000" dirty="0" smtClean="0">
                <a:solidFill>
                  <a:srgbClr val="333333"/>
                </a:solidFill>
                <a:latin typeface="Calibri" panose="020F0502020204030204" pitchFamily="34" charset="0"/>
              </a:rPr>
              <a:t> </a:t>
            </a:r>
          </a:p>
          <a:p>
            <a:pPr>
              <a:buClr>
                <a:schemeClr val="tx1"/>
              </a:buClr>
            </a:pPr>
            <a:endParaRPr lang="en-US" sz="2000"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State and Local Area Integrated Telephone Survey (</a:t>
            </a:r>
            <a:r>
              <a:rPr lang="en-US" sz="2400" b="1" dirty="0">
                <a:solidFill>
                  <a:srgbClr val="333333"/>
                </a:solidFill>
                <a:latin typeface="Calibri" panose="020F0502020204030204" pitchFamily="34" charset="0"/>
              </a:rPr>
              <a:t>SLAITS) </a:t>
            </a:r>
            <a:r>
              <a:rPr lang="en-US" sz="2000" dirty="0">
                <a:solidFill>
                  <a:srgbClr val="333333"/>
                </a:solidFill>
                <a:latin typeface="Calibri" panose="020F0502020204030204" pitchFamily="34" charset="0"/>
                <a:hlinkClick r:id="rId4"/>
              </a:rPr>
              <a:t>http://</a:t>
            </a:r>
            <a:r>
              <a:rPr lang="en-US" sz="2000" dirty="0" smtClean="0">
                <a:solidFill>
                  <a:srgbClr val="333333"/>
                </a:solidFill>
                <a:latin typeface="Calibri" panose="020F0502020204030204" pitchFamily="34" charset="0"/>
                <a:hlinkClick r:id="rId4"/>
              </a:rPr>
              <a:t>www.cdc.gov/nchs/slaits.htm</a:t>
            </a:r>
            <a:r>
              <a:rPr lang="en-US" sz="2000" dirty="0" smtClean="0">
                <a:solidFill>
                  <a:srgbClr val="333333"/>
                </a:solidFill>
                <a:latin typeface="Calibri" panose="020F0502020204030204" pitchFamily="34" charset="0"/>
              </a:rPr>
              <a:t> </a:t>
            </a:r>
          </a:p>
          <a:p>
            <a:pPr>
              <a:buClr>
                <a:schemeClr val="tx1"/>
              </a:buClr>
            </a:pPr>
            <a:endParaRPr lang="en-US" sz="2000"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Linked </a:t>
            </a:r>
            <a:r>
              <a:rPr lang="en-US" sz="2400" b="1" dirty="0">
                <a:solidFill>
                  <a:srgbClr val="333333"/>
                </a:solidFill>
                <a:latin typeface="Calibri" panose="020F0502020204030204" pitchFamily="34" charset="0"/>
              </a:rPr>
              <a:t>Data </a:t>
            </a:r>
            <a:r>
              <a:rPr lang="en-US" sz="2400" b="1" dirty="0" smtClean="0">
                <a:solidFill>
                  <a:srgbClr val="333333"/>
                </a:solidFill>
                <a:latin typeface="Calibri" panose="020F0502020204030204" pitchFamily="34" charset="0"/>
              </a:rPr>
              <a:t>Products </a:t>
            </a:r>
            <a:r>
              <a:rPr lang="en-US" sz="2000" dirty="0" smtClean="0">
                <a:solidFill>
                  <a:srgbClr val="333333"/>
                </a:solidFill>
                <a:latin typeface="Calibri" panose="020F0502020204030204" pitchFamily="34" charset="0"/>
                <a:hlinkClick r:id="rId5"/>
              </a:rPr>
              <a:t>http</a:t>
            </a:r>
            <a:r>
              <a:rPr lang="en-US" sz="2000" dirty="0">
                <a:solidFill>
                  <a:srgbClr val="333333"/>
                </a:solidFill>
                <a:latin typeface="Calibri" panose="020F0502020204030204" pitchFamily="34" charset="0"/>
                <a:hlinkClick r:id="rId5"/>
              </a:rPr>
              <a:t>://</a:t>
            </a:r>
            <a:r>
              <a:rPr lang="en-US" sz="2000" dirty="0" smtClean="0">
                <a:solidFill>
                  <a:srgbClr val="333333"/>
                </a:solidFill>
                <a:latin typeface="Calibri" panose="020F0502020204030204" pitchFamily="34" charset="0"/>
                <a:hlinkClick r:id="rId5"/>
              </a:rPr>
              <a:t>www.cdc.gov/nchs/data_access/data_linkage_activities.htm</a:t>
            </a:r>
            <a:r>
              <a:rPr lang="en-US" sz="2000" dirty="0" smtClean="0">
                <a:solidFill>
                  <a:srgbClr val="333333"/>
                </a:solidFill>
                <a:latin typeface="Calibri" panose="020F0502020204030204" pitchFamily="34" charset="0"/>
              </a:rPr>
              <a:t> </a:t>
            </a:r>
          </a:p>
          <a:p>
            <a:pPr>
              <a:buClr>
                <a:schemeClr val="tx1"/>
              </a:buClr>
            </a:pPr>
            <a:endParaRPr lang="en-US" sz="2000"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Data Hosting</a:t>
            </a:r>
          </a:p>
        </p:txBody>
      </p:sp>
    </p:spTree>
    <p:extLst>
      <p:ext uri="{BB962C8B-B14F-4D97-AF65-F5344CB8AC3E}">
        <p14:creationId xmlns:p14="http://schemas.microsoft.com/office/powerpoint/2010/main" val="125965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NHANES</a:t>
            </a:r>
            <a:endParaRPr lang="en-US" sz="3200" b="1" dirty="0">
              <a:latin typeface="Calibri" panose="020F0502020204030204" pitchFamily="34" charset="0"/>
            </a:endParaRPr>
          </a:p>
        </p:txBody>
      </p:sp>
      <p:sp>
        <p:nvSpPr>
          <p:cNvPr id="3" name="TextBox 2"/>
          <p:cNvSpPr txBox="1"/>
          <p:nvPr/>
        </p:nvSpPr>
        <p:spPr>
          <a:xfrm>
            <a:off x="457195" y="1139067"/>
            <a:ext cx="7743825" cy="830997"/>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Program of studies designed to assess the health and nutritional status of adults and children in the U.S.</a:t>
            </a:r>
            <a:endParaRPr lang="en-US" sz="2400" b="1" dirty="0">
              <a:solidFill>
                <a:srgbClr val="333333"/>
              </a:solidFill>
              <a:latin typeface="Calibri" panose="020F0502020204030204" pitchFamily="34" charset="0"/>
            </a:endParaRPr>
          </a:p>
        </p:txBody>
      </p:sp>
      <p:sp>
        <p:nvSpPr>
          <p:cNvPr id="5" name="TextBox 4"/>
          <p:cNvSpPr txBox="1"/>
          <p:nvPr/>
        </p:nvSpPr>
        <p:spPr>
          <a:xfrm>
            <a:off x="457195" y="197565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Components</a:t>
            </a:r>
            <a:endParaRPr lang="en-US" sz="2400" b="1" dirty="0">
              <a:solidFill>
                <a:srgbClr val="333333"/>
              </a:solidFill>
              <a:latin typeface="Calibri" panose="020F0502020204030204" pitchFamily="34" charset="0"/>
            </a:endParaRPr>
          </a:p>
        </p:txBody>
      </p:sp>
      <p:sp>
        <p:nvSpPr>
          <p:cNvPr id="6" name="TextBox 5"/>
          <p:cNvSpPr txBox="1"/>
          <p:nvPr/>
        </p:nvSpPr>
        <p:spPr>
          <a:xfrm>
            <a:off x="885823" y="2439554"/>
            <a:ext cx="7400923"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Demographic data</a:t>
            </a:r>
          </a:p>
          <a:p>
            <a:pPr marL="342900" lvl="1" indent="-342900">
              <a:buClr>
                <a:schemeClr val="tx1"/>
              </a:buClr>
              <a:buFont typeface="Arial" panose="020B0604020202020204" pitchFamily="34" charset="0"/>
              <a:buChar char="•"/>
            </a:pPr>
            <a:r>
              <a:rPr lang="en-US" sz="2000" dirty="0" smtClean="0">
                <a:solidFill>
                  <a:srgbClr val="333333"/>
                </a:solidFill>
              </a:rPr>
              <a:t>Dietary </a:t>
            </a:r>
            <a:r>
              <a:rPr lang="en-US" sz="2000" dirty="0" smtClean="0">
                <a:solidFill>
                  <a:schemeClr val="bg2"/>
                </a:solidFill>
              </a:rPr>
              <a:t>data</a:t>
            </a:r>
          </a:p>
          <a:p>
            <a:pPr marL="342900" lvl="1" indent="-342900">
              <a:buClr>
                <a:schemeClr val="tx1"/>
              </a:buClr>
              <a:buFont typeface="Arial" panose="020B0604020202020204" pitchFamily="34" charset="0"/>
              <a:buChar char="•"/>
            </a:pPr>
            <a:r>
              <a:rPr lang="en-US" sz="2000" dirty="0" smtClean="0">
                <a:solidFill>
                  <a:schemeClr val="bg2"/>
                </a:solidFill>
              </a:rPr>
              <a:t>Physical exam data</a:t>
            </a:r>
          </a:p>
          <a:p>
            <a:pPr marL="342900" lvl="1" indent="-342900">
              <a:buClr>
                <a:schemeClr val="tx1"/>
              </a:buClr>
              <a:buFont typeface="Arial" panose="020B0604020202020204" pitchFamily="34" charset="0"/>
              <a:buChar char="•"/>
            </a:pPr>
            <a:r>
              <a:rPr lang="en-US" sz="2000" dirty="0" smtClean="0">
                <a:solidFill>
                  <a:schemeClr val="bg2"/>
                </a:solidFill>
              </a:rPr>
              <a:t>Lab data</a:t>
            </a:r>
          </a:p>
        </p:txBody>
      </p:sp>
      <p:sp>
        <p:nvSpPr>
          <p:cNvPr id="7" name="TextBox 6"/>
          <p:cNvSpPr txBox="1"/>
          <p:nvPr/>
        </p:nvSpPr>
        <p:spPr>
          <a:xfrm>
            <a:off x="457196" y="3762993"/>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Examples of health conditions and risk factors studied</a:t>
            </a:r>
            <a:endParaRPr lang="en-US" sz="2400" b="1" dirty="0">
              <a:solidFill>
                <a:srgbClr val="333333"/>
              </a:solidFill>
              <a:latin typeface="Calibri" panose="020F0502020204030204" pitchFamily="34" charset="0"/>
            </a:endParaRPr>
          </a:p>
        </p:txBody>
      </p:sp>
      <p:sp>
        <p:nvSpPr>
          <p:cNvPr id="8" name="TextBox 7"/>
          <p:cNvSpPr txBox="1"/>
          <p:nvPr/>
        </p:nvSpPr>
        <p:spPr>
          <a:xfrm>
            <a:off x="885824" y="4226891"/>
            <a:ext cx="7400923" cy="1938992"/>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Diabetes, osteoporosis, anemia, reproductive history, cardiovascular disease, infectious disease, sexually transmitted disease</a:t>
            </a:r>
          </a:p>
          <a:p>
            <a:pPr marL="342900" lvl="1" indent="-342900">
              <a:buClr>
                <a:schemeClr val="tx1"/>
              </a:buClr>
              <a:buFont typeface="Arial" panose="020B0604020202020204" pitchFamily="34" charset="0"/>
              <a:buChar char="•"/>
            </a:pPr>
            <a:r>
              <a:rPr lang="en-US" sz="2000" dirty="0" smtClean="0">
                <a:solidFill>
                  <a:srgbClr val="333333"/>
                </a:solidFill>
              </a:rPr>
              <a:t>Smoking, alcohol consumption, sexual practices/behavior, drug use, physical fitness and activity, environmental exposures, dietary intake</a:t>
            </a:r>
            <a:endParaRPr lang="en-US" sz="2000" dirty="0" smtClean="0">
              <a:solidFill>
                <a:schemeClr val="bg2"/>
              </a:solidFill>
            </a:endParaRPr>
          </a:p>
        </p:txBody>
      </p:sp>
      <p:pic>
        <p:nvPicPr>
          <p:cNvPr id="5123" name="Picture 3" descr="C:\Users\plb8\AppData\Local\Microsoft\Windows\Temporary Internet Files\Content.IE5\JFTN341L\5703556260_1813d8d7b5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525" y="2192700"/>
            <a:ext cx="2054225" cy="136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7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58391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NHANES Restricted Variables</a:t>
            </a:r>
            <a:endParaRPr lang="en-US" sz="3200" b="1" dirty="0">
              <a:latin typeface="Calibri" panose="020F0502020204030204" pitchFamily="34" charset="0"/>
            </a:endParaRPr>
          </a:p>
        </p:txBody>
      </p:sp>
      <p:sp>
        <p:nvSpPr>
          <p:cNvPr id="3" name="TextBox 2"/>
          <p:cNvSpPr txBox="1"/>
          <p:nvPr/>
        </p:nvSpPr>
        <p:spPr>
          <a:xfrm>
            <a:off x="466720" y="148541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Geography</a:t>
            </a:r>
            <a:endParaRPr lang="en-US" sz="2400" b="1" dirty="0">
              <a:solidFill>
                <a:srgbClr val="333333"/>
              </a:solidFill>
              <a:latin typeface="Calibri" panose="020F0502020204030204" pitchFamily="34" charset="0"/>
            </a:endParaRPr>
          </a:p>
        </p:txBody>
      </p:sp>
      <p:sp>
        <p:nvSpPr>
          <p:cNvPr id="4" name="TextBox 3"/>
          <p:cNvSpPr txBox="1"/>
          <p:nvPr/>
        </p:nvSpPr>
        <p:spPr>
          <a:xfrm>
            <a:off x="466720" y="197565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Youth Variables</a:t>
            </a:r>
            <a:endParaRPr lang="en-US" sz="2400" b="1" dirty="0">
              <a:solidFill>
                <a:srgbClr val="333333"/>
              </a:solidFill>
              <a:latin typeface="Calibri" panose="020F0502020204030204" pitchFamily="34" charset="0"/>
            </a:endParaRPr>
          </a:p>
        </p:txBody>
      </p:sp>
      <p:sp>
        <p:nvSpPr>
          <p:cNvPr id="5" name="TextBox 4"/>
          <p:cNvSpPr txBox="1"/>
          <p:nvPr/>
        </p:nvSpPr>
        <p:spPr>
          <a:xfrm>
            <a:off x="895348" y="2439554"/>
            <a:ext cx="7400923"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Psychological conditions</a:t>
            </a:r>
          </a:p>
          <a:p>
            <a:pPr marL="342900" lvl="1" indent="-342900">
              <a:buClr>
                <a:schemeClr val="tx1"/>
              </a:buClr>
              <a:buFont typeface="Arial" panose="020B0604020202020204" pitchFamily="34" charset="0"/>
              <a:buChar char="•"/>
            </a:pPr>
            <a:r>
              <a:rPr lang="en-US" sz="2000" dirty="0" smtClean="0">
                <a:solidFill>
                  <a:srgbClr val="333333"/>
                </a:solidFill>
              </a:rPr>
              <a:t>Chlamydia/gonorrhea/herpes II</a:t>
            </a:r>
            <a:endParaRPr lang="en-US" sz="2000" dirty="0" smtClean="0">
              <a:solidFill>
                <a:schemeClr val="bg2"/>
              </a:solidFill>
            </a:endParaRPr>
          </a:p>
          <a:p>
            <a:pPr marL="342900" lvl="1" indent="-342900">
              <a:buClr>
                <a:schemeClr val="tx1"/>
              </a:buClr>
              <a:buFont typeface="Arial" panose="020B0604020202020204" pitchFamily="34" charset="0"/>
              <a:buChar char="•"/>
            </a:pPr>
            <a:r>
              <a:rPr lang="en-US" sz="2000" dirty="0" smtClean="0">
                <a:solidFill>
                  <a:schemeClr val="bg2"/>
                </a:solidFill>
              </a:rPr>
              <a:t>Youth conduct disorder</a:t>
            </a:r>
          </a:p>
          <a:p>
            <a:pPr marL="342900" lvl="1" indent="-342900">
              <a:buClr>
                <a:schemeClr val="tx1"/>
              </a:buClr>
              <a:buFont typeface="Arial" panose="020B0604020202020204" pitchFamily="34" charset="0"/>
              <a:buChar char="•"/>
            </a:pPr>
            <a:r>
              <a:rPr lang="en-US" sz="2000" dirty="0" smtClean="0">
                <a:solidFill>
                  <a:schemeClr val="bg2"/>
                </a:solidFill>
              </a:rPr>
              <a:t>Alcohol use, smoking, sexual behavior, reproductive health, and drug use</a:t>
            </a:r>
          </a:p>
        </p:txBody>
      </p:sp>
      <p:sp>
        <p:nvSpPr>
          <p:cNvPr id="6" name="TextBox 5"/>
          <p:cNvSpPr txBox="1"/>
          <p:nvPr/>
        </p:nvSpPr>
        <p:spPr>
          <a:xfrm>
            <a:off x="457196" y="4052338"/>
            <a:ext cx="7743825" cy="98488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Genetic Data: NHANES III and Continuous NHANES</a:t>
            </a:r>
          </a:p>
          <a:p>
            <a:pPr>
              <a:buClr>
                <a:schemeClr val="tx1"/>
              </a:buClr>
            </a:pPr>
            <a:endParaRPr lang="en-US" sz="8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Linked Files: Mortality, CMS, and SSA</a:t>
            </a:r>
            <a:endParaRPr lang="en-US" sz="2400" b="1" dirty="0">
              <a:solidFill>
                <a:srgbClr val="333333"/>
              </a:solidFill>
              <a:latin typeface="Calibri" panose="020F0502020204030204" pitchFamily="34" charset="0"/>
            </a:endParaRPr>
          </a:p>
        </p:txBody>
      </p:sp>
      <p:pic>
        <p:nvPicPr>
          <p:cNvPr id="6154" name="Picture 10" descr="C:\Users\plb8\AppData\Local\Microsoft\Windows\Temporary Internet Files\Content.IE5\JFTN341L\winni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3351" y="1251756"/>
            <a:ext cx="2027100" cy="20271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plb8\AppData\Local\Microsoft\Windows\Temporary Internet Files\Content.IE5\RC42KYWS\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4648200"/>
            <a:ext cx="1819275" cy="145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4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1"/>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Health Care Surveys</a:t>
            </a:r>
            <a:endParaRPr lang="en-US" sz="3200" b="1" dirty="0">
              <a:latin typeface="Calibri" panose="020F0502020204030204" pitchFamily="34" charset="0"/>
            </a:endParaRPr>
          </a:p>
        </p:txBody>
      </p:sp>
      <p:sp>
        <p:nvSpPr>
          <p:cNvPr id="3" name="TextBox 2"/>
          <p:cNvSpPr txBox="1"/>
          <p:nvPr/>
        </p:nvSpPr>
        <p:spPr>
          <a:xfrm>
            <a:off x="438151" y="1279045"/>
            <a:ext cx="3695700" cy="1508105"/>
          </a:xfrm>
          <a:prstGeom prst="rect">
            <a:avLst/>
          </a:prstGeom>
          <a:noFill/>
        </p:spPr>
        <p:txBody>
          <a:bodyPr wrap="square" rtlCol="0">
            <a:spAutoFit/>
          </a:bodyPr>
          <a:lstStyle/>
          <a:p>
            <a:pPr marL="342900" lvl="1"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Ambulatory Medical Care Survey (NAMCS): </a:t>
            </a:r>
            <a:r>
              <a:rPr lang="en-US" sz="2000" dirty="0" smtClean="0">
                <a:solidFill>
                  <a:schemeClr val="bg2"/>
                </a:solidFill>
              </a:rPr>
              <a:t>Physician-reported</a:t>
            </a:r>
            <a:endParaRPr lang="en-US" sz="2000" dirty="0">
              <a:solidFill>
                <a:schemeClr val="bg2"/>
              </a:solidFill>
            </a:endParaRPr>
          </a:p>
        </p:txBody>
      </p:sp>
      <p:sp>
        <p:nvSpPr>
          <p:cNvPr id="5" name="TextBox 4"/>
          <p:cNvSpPr txBox="1"/>
          <p:nvPr/>
        </p:nvSpPr>
        <p:spPr>
          <a:xfrm>
            <a:off x="438151" y="2787150"/>
            <a:ext cx="3695700" cy="1508105"/>
          </a:xfrm>
          <a:prstGeom prst="rect">
            <a:avLst/>
          </a:prstGeom>
          <a:noFill/>
        </p:spPr>
        <p:txBody>
          <a:bodyPr wrap="square" rtlCol="0">
            <a:spAutoFit/>
          </a:bodyPr>
          <a:lstStyle/>
          <a:p>
            <a:pPr marL="342900" lvl="1"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Hospital Ambulatory Medical Care Survey (NHAMCS): </a:t>
            </a:r>
            <a:r>
              <a:rPr lang="en-US" sz="2000" dirty="0" smtClean="0">
                <a:solidFill>
                  <a:schemeClr val="bg2"/>
                </a:solidFill>
              </a:rPr>
              <a:t>Hospital-reported</a:t>
            </a:r>
            <a:endParaRPr lang="en-US" sz="2400" b="1" dirty="0">
              <a:solidFill>
                <a:srgbClr val="333333"/>
              </a:solidFill>
              <a:latin typeface="Calibri" panose="020F0502020204030204" pitchFamily="34" charset="0"/>
            </a:endParaRPr>
          </a:p>
        </p:txBody>
      </p:sp>
      <p:sp>
        <p:nvSpPr>
          <p:cNvPr id="6" name="TextBox 5"/>
          <p:cNvSpPr txBox="1"/>
          <p:nvPr/>
        </p:nvSpPr>
        <p:spPr>
          <a:xfrm>
            <a:off x="438151" y="4317000"/>
            <a:ext cx="3800474" cy="1138773"/>
          </a:xfrm>
          <a:prstGeom prst="rect">
            <a:avLst/>
          </a:prstGeom>
          <a:noFill/>
        </p:spPr>
        <p:txBody>
          <a:bodyPr wrap="square" rtlCol="0">
            <a:spAutoFit/>
          </a:bodyPr>
          <a:lstStyle/>
          <a:p>
            <a:pPr marL="342900" lvl="1"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Hospital Discharge Survey (NHDS): </a:t>
            </a:r>
            <a:r>
              <a:rPr lang="en-US" sz="2000" dirty="0" smtClean="0">
                <a:solidFill>
                  <a:schemeClr val="bg2"/>
                </a:solidFill>
              </a:rPr>
              <a:t>Patient records</a:t>
            </a:r>
            <a:endParaRPr lang="en-US" sz="2400" b="1" dirty="0">
              <a:solidFill>
                <a:srgbClr val="333333"/>
              </a:solidFill>
              <a:latin typeface="Calibri" panose="020F0502020204030204" pitchFamily="34" charset="0"/>
            </a:endParaRPr>
          </a:p>
        </p:txBody>
      </p:sp>
      <p:sp>
        <p:nvSpPr>
          <p:cNvPr id="7" name="TextBox 6"/>
          <p:cNvSpPr txBox="1"/>
          <p:nvPr/>
        </p:nvSpPr>
        <p:spPr>
          <a:xfrm>
            <a:off x="4859604" y="1291072"/>
            <a:ext cx="4129089"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Topics</a:t>
            </a:r>
            <a:endParaRPr lang="en-US" sz="2400" b="1" dirty="0">
              <a:solidFill>
                <a:srgbClr val="333333"/>
              </a:solidFill>
              <a:latin typeface="Calibri" panose="020F0502020204030204" pitchFamily="34" charset="0"/>
            </a:endParaRPr>
          </a:p>
        </p:txBody>
      </p:sp>
      <p:sp>
        <p:nvSpPr>
          <p:cNvPr id="8" name="TextBox 7"/>
          <p:cNvSpPr txBox="1"/>
          <p:nvPr/>
        </p:nvSpPr>
        <p:spPr>
          <a:xfrm>
            <a:off x="5288233" y="1659720"/>
            <a:ext cx="3946250" cy="2862322"/>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Patient demographics</a:t>
            </a:r>
          </a:p>
          <a:p>
            <a:pPr marL="342900" lvl="1" indent="-342900">
              <a:buClr>
                <a:schemeClr val="tx1"/>
              </a:buClr>
              <a:buFont typeface="Arial" panose="020B0604020202020204" pitchFamily="34" charset="0"/>
              <a:buChar char="•"/>
            </a:pPr>
            <a:r>
              <a:rPr lang="en-US" sz="2000" dirty="0" smtClean="0">
                <a:solidFill>
                  <a:schemeClr val="bg2"/>
                </a:solidFill>
              </a:rPr>
              <a:t>Symptoms</a:t>
            </a:r>
          </a:p>
          <a:p>
            <a:pPr marL="342900" lvl="1" indent="-342900">
              <a:buClr>
                <a:schemeClr val="tx1"/>
              </a:buClr>
              <a:buFont typeface="Arial" panose="020B0604020202020204" pitchFamily="34" charset="0"/>
              <a:buChar char="•"/>
            </a:pPr>
            <a:r>
              <a:rPr lang="en-US" sz="2000" dirty="0" smtClean="0">
                <a:solidFill>
                  <a:schemeClr val="bg2"/>
                </a:solidFill>
              </a:rPr>
              <a:t>Diagnostic tests</a:t>
            </a:r>
          </a:p>
          <a:p>
            <a:pPr marL="342900" lvl="1" indent="-342900">
              <a:buClr>
                <a:schemeClr val="tx1"/>
              </a:buClr>
              <a:buFont typeface="Arial" panose="020B0604020202020204" pitchFamily="34" charset="0"/>
              <a:buChar char="•"/>
            </a:pPr>
            <a:r>
              <a:rPr lang="en-US" sz="2000" dirty="0" smtClean="0">
                <a:solidFill>
                  <a:schemeClr val="bg2"/>
                </a:solidFill>
              </a:rPr>
              <a:t>Diagnosis</a:t>
            </a:r>
          </a:p>
          <a:p>
            <a:pPr marL="342900" lvl="1" indent="-342900">
              <a:buClr>
                <a:schemeClr val="tx1"/>
              </a:buClr>
              <a:buFont typeface="Arial" panose="020B0604020202020204" pitchFamily="34" charset="0"/>
              <a:buChar char="•"/>
            </a:pPr>
            <a:r>
              <a:rPr lang="en-US" sz="2000" dirty="0" smtClean="0">
                <a:solidFill>
                  <a:schemeClr val="bg2"/>
                </a:solidFill>
              </a:rPr>
              <a:t>Treatment</a:t>
            </a:r>
          </a:p>
          <a:p>
            <a:pPr marL="342900" lvl="1" indent="-342900">
              <a:buClr>
                <a:schemeClr val="tx1"/>
              </a:buClr>
              <a:buFont typeface="Arial" panose="020B0604020202020204" pitchFamily="34" charset="0"/>
              <a:buChar char="•"/>
            </a:pPr>
            <a:r>
              <a:rPr lang="en-US" sz="2000" dirty="0" smtClean="0">
                <a:solidFill>
                  <a:schemeClr val="bg2"/>
                </a:solidFill>
              </a:rPr>
              <a:t>Medication</a:t>
            </a:r>
          </a:p>
          <a:p>
            <a:pPr marL="342900" lvl="1" indent="-342900">
              <a:buClr>
                <a:schemeClr val="tx1"/>
              </a:buClr>
              <a:buFont typeface="Arial" panose="020B0604020202020204" pitchFamily="34" charset="0"/>
              <a:buChar char="•"/>
            </a:pPr>
            <a:r>
              <a:rPr lang="en-US" sz="2000" dirty="0" smtClean="0">
                <a:solidFill>
                  <a:schemeClr val="bg2"/>
                </a:solidFill>
              </a:rPr>
              <a:t>Screening</a:t>
            </a:r>
          </a:p>
          <a:p>
            <a:pPr marL="342900" lvl="1" indent="-342900">
              <a:buClr>
                <a:schemeClr val="tx1"/>
              </a:buClr>
              <a:buFont typeface="Arial" panose="020B0604020202020204" pitchFamily="34" charset="0"/>
              <a:buChar char="•"/>
            </a:pPr>
            <a:r>
              <a:rPr lang="en-US" sz="2000" dirty="0" smtClean="0">
                <a:solidFill>
                  <a:schemeClr val="bg2"/>
                </a:solidFill>
              </a:rPr>
              <a:t>Payment</a:t>
            </a:r>
          </a:p>
          <a:p>
            <a:pPr marL="342900" lvl="1" indent="-342900">
              <a:buClr>
                <a:schemeClr val="tx1"/>
              </a:buClr>
              <a:buFont typeface="Arial" panose="020B0604020202020204" pitchFamily="34" charset="0"/>
              <a:buChar char="•"/>
            </a:pPr>
            <a:r>
              <a:rPr lang="en-US" sz="2000" dirty="0" smtClean="0">
                <a:solidFill>
                  <a:schemeClr val="bg2"/>
                </a:solidFill>
              </a:rPr>
              <a:t>Length of stay</a:t>
            </a:r>
          </a:p>
        </p:txBody>
      </p:sp>
      <p:sp>
        <p:nvSpPr>
          <p:cNvPr id="9" name="TextBox 8"/>
          <p:cNvSpPr txBox="1"/>
          <p:nvPr/>
        </p:nvSpPr>
        <p:spPr>
          <a:xfrm>
            <a:off x="4878654" y="4674442"/>
            <a:ext cx="4129089"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Restricted Variables                                  </a:t>
            </a:r>
            <a:endParaRPr lang="en-US" sz="2400" b="1" dirty="0">
              <a:solidFill>
                <a:srgbClr val="333333"/>
              </a:solidFill>
              <a:latin typeface="Calibri" panose="020F0502020204030204" pitchFamily="34" charset="0"/>
            </a:endParaRPr>
          </a:p>
        </p:txBody>
      </p:sp>
      <p:sp>
        <p:nvSpPr>
          <p:cNvPr id="10" name="TextBox 9"/>
          <p:cNvSpPr txBox="1"/>
          <p:nvPr/>
        </p:nvSpPr>
        <p:spPr>
          <a:xfrm>
            <a:off x="5307283" y="5043090"/>
            <a:ext cx="3248026"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Physician characteristics</a:t>
            </a:r>
          </a:p>
          <a:p>
            <a:pPr marL="342900" lvl="1" indent="-342900">
              <a:buClr>
                <a:schemeClr val="tx1"/>
              </a:buClr>
              <a:buFont typeface="Arial" panose="020B0604020202020204" pitchFamily="34" charset="0"/>
              <a:buChar char="•"/>
            </a:pPr>
            <a:r>
              <a:rPr lang="en-US" sz="2000" dirty="0" smtClean="0">
                <a:solidFill>
                  <a:schemeClr val="bg2"/>
                </a:solidFill>
              </a:rPr>
              <a:t>Geography</a:t>
            </a:r>
          </a:p>
          <a:p>
            <a:pPr marL="342900" lvl="1" indent="-342900">
              <a:buClr>
                <a:schemeClr val="tx1"/>
              </a:buClr>
              <a:buFont typeface="Arial" panose="020B0604020202020204" pitchFamily="34" charset="0"/>
              <a:buChar char="•"/>
            </a:pPr>
            <a:r>
              <a:rPr lang="en-US" sz="2000" dirty="0" smtClean="0">
                <a:solidFill>
                  <a:schemeClr val="bg2"/>
                </a:solidFill>
              </a:rPr>
              <a:t>Education/income of local population</a:t>
            </a:r>
          </a:p>
          <a:p>
            <a:pPr marL="342900" lvl="1" indent="-342900">
              <a:buClr>
                <a:schemeClr val="tx1"/>
              </a:buClr>
              <a:buFont typeface="Arial" panose="020B0604020202020204" pitchFamily="34" charset="0"/>
              <a:buChar char="•"/>
            </a:pPr>
            <a:endParaRPr lang="en-US" sz="2000" dirty="0" smtClean="0">
              <a:solidFill>
                <a:schemeClr val="bg2"/>
              </a:solidFill>
            </a:endParaRPr>
          </a:p>
        </p:txBody>
      </p:sp>
    </p:spTree>
    <p:extLst>
      <p:ext uri="{BB962C8B-B14F-4D97-AF65-F5344CB8AC3E}">
        <p14:creationId xmlns:p14="http://schemas.microsoft.com/office/powerpoint/2010/main" val="1971153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1"/>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Health Care Surveys: Long Term Care</a:t>
            </a:r>
            <a:endParaRPr lang="en-US" sz="3200" b="1" dirty="0">
              <a:latin typeface="Calibri" panose="020F0502020204030204" pitchFamily="34" charset="0"/>
            </a:endParaRPr>
          </a:p>
        </p:txBody>
      </p:sp>
      <p:sp>
        <p:nvSpPr>
          <p:cNvPr id="3" name="TextBox 2"/>
          <p:cNvSpPr txBox="1"/>
          <p:nvPr/>
        </p:nvSpPr>
        <p:spPr>
          <a:xfrm>
            <a:off x="447669" y="1798069"/>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Nursing Home Survey (NNHS)</a:t>
            </a:r>
            <a:endParaRPr lang="en-US" sz="2400" b="1" dirty="0">
              <a:solidFill>
                <a:srgbClr val="333333"/>
              </a:solidFill>
              <a:latin typeface="Calibri" panose="020F0502020204030204" pitchFamily="34" charset="0"/>
            </a:endParaRPr>
          </a:p>
        </p:txBody>
      </p:sp>
      <p:sp>
        <p:nvSpPr>
          <p:cNvPr id="4" name="TextBox 3"/>
          <p:cNvSpPr txBox="1"/>
          <p:nvPr/>
        </p:nvSpPr>
        <p:spPr>
          <a:xfrm>
            <a:off x="876297" y="2261967"/>
            <a:ext cx="7400923"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Long-term care drug database</a:t>
            </a:r>
          </a:p>
          <a:p>
            <a:pPr marL="342900" lvl="1" indent="-342900">
              <a:buClr>
                <a:schemeClr val="tx1"/>
              </a:buClr>
              <a:buFont typeface="Arial" panose="020B0604020202020204" pitchFamily="34" charset="0"/>
              <a:buChar char="•"/>
            </a:pPr>
            <a:r>
              <a:rPr lang="en-US" sz="2000" dirty="0" smtClean="0">
                <a:solidFill>
                  <a:schemeClr val="bg2"/>
                </a:solidFill>
              </a:rPr>
              <a:t>Facility data: size, ownership, Medicare/Medicaid certification, services provided and specialty programs offered, and charges</a:t>
            </a:r>
          </a:p>
          <a:p>
            <a:pPr marL="342900" lvl="1" indent="-342900">
              <a:buClr>
                <a:schemeClr val="tx1"/>
              </a:buClr>
              <a:buFont typeface="Arial" panose="020B0604020202020204" pitchFamily="34" charset="0"/>
              <a:buChar char="•"/>
            </a:pPr>
            <a:r>
              <a:rPr lang="en-US" sz="2000" dirty="0" smtClean="0">
                <a:solidFill>
                  <a:schemeClr val="bg2"/>
                </a:solidFill>
              </a:rPr>
              <a:t>Patient data: demographic characteristics, health status, medications taken, services received, and sources of payment</a:t>
            </a:r>
          </a:p>
        </p:txBody>
      </p:sp>
      <p:sp>
        <p:nvSpPr>
          <p:cNvPr id="5" name="TextBox 4"/>
          <p:cNvSpPr txBox="1"/>
          <p:nvPr/>
        </p:nvSpPr>
        <p:spPr>
          <a:xfrm>
            <a:off x="447670" y="4122169"/>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Nursing Assistant Survey (NNAS)</a:t>
            </a:r>
            <a:endParaRPr lang="en-US" sz="2400" b="1" dirty="0">
              <a:solidFill>
                <a:srgbClr val="333333"/>
              </a:solidFill>
              <a:latin typeface="Calibri" panose="020F0502020204030204" pitchFamily="34" charset="0"/>
            </a:endParaRPr>
          </a:p>
        </p:txBody>
      </p:sp>
      <p:sp>
        <p:nvSpPr>
          <p:cNvPr id="6" name="TextBox 5"/>
          <p:cNvSpPr txBox="1"/>
          <p:nvPr/>
        </p:nvSpPr>
        <p:spPr>
          <a:xfrm>
            <a:off x="876298" y="4586067"/>
            <a:ext cx="7400923"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Designed to help industry more effectively recruit, train, and retain nursing assistants</a:t>
            </a:r>
          </a:p>
        </p:txBody>
      </p:sp>
      <p:pic>
        <p:nvPicPr>
          <p:cNvPr id="7176" name="Picture 8" descr="C:\Users\plb8\AppData\Local\Microsoft\Windows\Temporary Internet Files\Content.IE5\S0ZIMDCI\nursinghomeabusecitationsontheri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6" y="1033180"/>
            <a:ext cx="1076320" cy="143509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plb8\AppData\Local\Microsoft\Windows\Temporary Internet Files\Content.IE5\S0ZIMDCI\Nurses-grou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534" y="5012781"/>
            <a:ext cx="1977771" cy="130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56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NHIS</a:t>
            </a:r>
            <a:endParaRPr lang="en-US" sz="3200" b="1" dirty="0">
              <a:latin typeface="Calibri" panose="020F0502020204030204" pitchFamily="34" charset="0"/>
            </a:endParaRPr>
          </a:p>
        </p:txBody>
      </p:sp>
      <p:sp>
        <p:nvSpPr>
          <p:cNvPr id="3" name="TextBox 2"/>
          <p:cNvSpPr txBox="1"/>
          <p:nvPr/>
        </p:nvSpPr>
        <p:spPr>
          <a:xfrm>
            <a:off x="447671" y="1236992"/>
            <a:ext cx="7743825" cy="1200329"/>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Designed to monitor the health of the U.S. population through the collection and analysis of data on a broad range of health topics</a:t>
            </a:r>
            <a:endParaRPr lang="en-US" sz="2400" b="1" dirty="0">
              <a:solidFill>
                <a:srgbClr val="333333"/>
              </a:solidFill>
              <a:latin typeface="Calibri" panose="020F0502020204030204" pitchFamily="34" charset="0"/>
            </a:endParaRPr>
          </a:p>
        </p:txBody>
      </p:sp>
      <p:sp>
        <p:nvSpPr>
          <p:cNvPr id="4" name="TextBox 3"/>
          <p:cNvSpPr txBox="1"/>
          <p:nvPr/>
        </p:nvSpPr>
        <p:spPr>
          <a:xfrm>
            <a:off x="447672" y="254030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Core Questionnaire Components</a:t>
            </a:r>
            <a:endParaRPr lang="en-US" sz="2400" b="1" dirty="0">
              <a:solidFill>
                <a:srgbClr val="333333"/>
              </a:solidFill>
              <a:latin typeface="Calibri" panose="020F0502020204030204" pitchFamily="34" charset="0"/>
            </a:endParaRPr>
          </a:p>
        </p:txBody>
      </p:sp>
      <p:sp>
        <p:nvSpPr>
          <p:cNvPr id="5" name="TextBox 4"/>
          <p:cNvSpPr txBox="1"/>
          <p:nvPr/>
        </p:nvSpPr>
        <p:spPr>
          <a:xfrm>
            <a:off x="876300" y="3004204"/>
            <a:ext cx="7400923"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Household</a:t>
            </a:r>
          </a:p>
          <a:p>
            <a:pPr marL="342900" lvl="1" indent="-342900">
              <a:buClr>
                <a:schemeClr val="tx1"/>
              </a:buClr>
              <a:buFont typeface="Arial" panose="020B0604020202020204" pitchFamily="34" charset="0"/>
              <a:buChar char="•"/>
            </a:pPr>
            <a:r>
              <a:rPr lang="en-US" sz="2000" dirty="0" smtClean="0">
                <a:solidFill>
                  <a:srgbClr val="333333"/>
                </a:solidFill>
              </a:rPr>
              <a:t>Family</a:t>
            </a:r>
            <a:endParaRPr lang="en-US" sz="2000" dirty="0" smtClean="0">
              <a:solidFill>
                <a:schemeClr val="bg2"/>
              </a:solidFill>
            </a:endParaRPr>
          </a:p>
          <a:p>
            <a:pPr marL="342900" lvl="1" indent="-342900">
              <a:buClr>
                <a:schemeClr val="tx1"/>
              </a:buClr>
              <a:buFont typeface="Arial" panose="020B0604020202020204" pitchFamily="34" charset="0"/>
              <a:buChar char="•"/>
            </a:pPr>
            <a:r>
              <a:rPr lang="en-US" sz="2000" dirty="0" smtClean="0">
                <a:solidFill>
                  <a:schemeClr val="bg2"/>
                </a:solidFill>
              </a:rPr>
              <a:t>Sample Adult</a:t>
            </a:r>
          </a:p>
          <a:p>
            <a:pPr marL="342900" lvl="1" indent="-342900">
              <a:buClr>
                <a:schemeClr val="tx1"/>
              </a:buClr>
              <a:buFont typeface="Arial" panose="020B0604020202020204" pitchFamily="34" charset="0"/>
              <a:buChar char="•"/>
            </a:pPr>
            <a:r>
              <a:rPr lang="en-US" sz="2000" dirty="0" smtClean="0">
                <a:solidFill>
                  <a:schemeClr val="bg2"/>
                </a:solidFill>
              </a:rPr>
              <a:t>Sample Child</a:t>
            </a:r>
          </a:p>
        </p:txBody>
      </p:sp>
      <p:sp>
        <p:nvSpPr>
          <p:cNvPr id="6" name="TextBox 5"/>
          <p:cNvSpPr txBox="1"/>
          <p:nvPr/>
        </p:nvSpPr>
        <p:spPr>
          <a:xfrm>
            <a:off x="447673" y="4422893"/>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Supplemental Questionnaires</a:t>
            </a:r>
            <a:endParaRPr lang="en-US" sz="2400" b="1" dirty="0">
              <a:solidFill>
                <a:srgbClr val="333333"/>
              </a:solidFill>
              <a:latin typeface="Calibri" panose="020F0502020204030204" pitchFamily="34" charset="0"/>
            </a:endParaRPr>
          </a:p>
        </p:txBody>
      </p:sp>
      <p:sp>
        <p:nvSpPr>
          <p:cNvPr id="7" name="TextBox 6"/>
          <p:cNvSpPr txBox="1"/>
          <p:nvPr/>
        </p:nvSpPr>
        <p:spPr>
          <a:xfrm>
            <a:off x="876301" y="4886791"/>
            <a:ext cx="7400923" cy="1323439"/>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Changes depending on data needs</a:t>
            </a:r>
          </a:p>
          <a:p>
            <a:pPr marL="342900" lvl="1" indent="-342900">
              <a:buClr>
                <a:schemeClr val="tx1"/>
              </a:buClr>
              <a:buFont typeface="Arial" panose="020B0604020202020204" pitchFamily="34" charset="0"/>
              <a:buChar char="•"/>
            </a:pPr>
            <a:r>
              <a:rPr lang="en-US" sz="2000" dirty="0" smtClean="0">
                <a:solidFill>
                  <a:srgbClr val="333333"/>
                </a:solidFill>
              </a:rPr>
              <a:t>Examples include Cancer Screening, Complementary and Alternative Medicine, Children’s Mental Health, and Healthcare Utilization</a:t>
            </a:r>
            <a:endParaRPr lang="en-US" sz="2000" dirty="0" smtClean="0">
              <a:solidFill>
                <a:schemeClr val="bg2"/>
              </a:solidFill>
            </a:endParaRPr>
          </a:p>
        </p:txBody>
      </p:sp>
    </p:spTree>
    <p:extLst>
      <p:ext uri="{BB962C8B-B14F-4D97-AF65-F5344CB8AC3E}">
        <p14:creationId xmlns:p14="http://schemas.microsoft.com/office/powerpoint/2010/main" val="241015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NCHS Surveys &amp; Data Collections</a:t>
            </a:r>
            <a:endParaRPr lang="en-US" dirty="0"/>
          </a:p>
        </p:txBody>
      </p:sp>
      <p:pic>
        <p:nvPicPr>
          <p:cNvPr id="4" name="Picture 3" descr="stat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112" y="2318987"/>
            <a:ext cx="3821777" cy="27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2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58391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NHIS Restricted Variables</a:t>
            </a:r>
            <a:endParaRPr lang="en-US" sz="3200" b="1" dirty="0">
              <a:latin typeface="Calibri" panose="020F0502020204030204" pitchFamily="34" charset="0"/>
            </a:endParaRPr>
          </a:p>
        </p:txBody>
      </p:sp>
      <p:sp>
        <p:nvSpPr>
          <p:cNvPr id="3" name="TextBox 2"/>
          <p:cNvSpPr txBox="1"/>
          <p:nvPr/>
        </p:nvSpPr>
        <p:spPr>
          <a:xfrm>
            <a:off x="447670" y="1513991"/>
            <a:ext cx="7743825" cy="3600986"/>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Country of birth</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State of birth</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Year of birth</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More detailed race/ethnicity</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Industry and occupation codes</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Detailed income</a:t>
            </a:r>
          </a:p>
          <a:p>
            <a:pPr>
              <a:buClr>
                <a:schemeClr val="tx1"/>
              </a:buClr>
            </a:pPr>
            <a:endParaRPr lang="en-US" sz="10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Linked Files: Mortality, CMS, and SSA</a:t>
            </a:r>
            <a:endParaRPr lang="en-US" sz="2400" b="1" dirty="0">
              <a:solidFill>
                <a:srgbClr val="333333"/>
              </a:solidFill>
              <a:latin typeface="Calibri" panose="020F0502020204030204" pitchFamily="34" charset="0"/>
            </a:endParaRPr>
          </a:p>
        </p:txBody>
      </p:sp>
    </p:spTree>
    <p:extLst>
      <p:ext uri="{BB962C8B-B14F-4D97-AF65-F5344CB8AC3E}">
        <p14:creationId xmlns:p14="http://schemas.microsoft.com/office/powerpoint/2010/main" val="123285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58391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NIS</a:t>
            </a:r>
            <a:endParaRPr lang="en-US" sz="3200" b="1" dirty="0">
              <a:latin typeface="Calibri" panose="020F0502020204030204" pitchFamily="34" charset="0"/>
            </a:endParaRPr>
          </a:p>
        </p:txBody>
      </p:sp>
      <p:sp>
        <p:nvSpPr>
          <p:cNvPr id="3" name="TextBox 2"/>
          <p:cNvSpPr txBox="1"/>
          <p:nvPr/>
        </p:nvSpPr>
        <p:spPr>
          <a:xfrm>
            <a:off x="447670" y="1513991"/>
            <a:ext cx="7915280" cy="2677656"/>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Data collection began in April 1994 to monitor childhood immunization coverage</a:t>
            </a: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The target population is children age 19-35 months living in the U.S. at the time of the interview</a:t>
            </a: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Data are used to produce timely estimates of vaccination coverage for all childhood vaccinations recommended by the Advisory Committee on Immunization Practices (ACIP)</a:t>
            </a:r>
          </a:p>
        </p:txBody>
      </p:sp>
      <p:sp>
        <p:nvSpPr>
          <p:cNvPr id="4" name="TextBox 3"/>
          <p:cNvSpPr txBox="1"/>
          <p:nvPr/>
        </p:nvSpPr>
        <p:spPr>
          <a:xfrm>
            <a:off x="447670" y="4600534"/>
            <a:ext cx="4129089"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Restricted Variables                                  </a:t>
            </a:r>
            <a:endParaRPr lang="en-US" sz="2400" b="1" dirty="0">
              <a:solidFill>
                <a:srgbClr val="333333"/>
              </a:solidFill>
              <a:latin typeface="Calibri" panose="020F0502020204030204" pitchFamily="34" charset="0"/>
            </a:endParaRPr>
          </a:p>
        </p:txBody>
      </p:sp>
      <p:sp>
        <p:nvSpPr>
          <p:cNvPr id="5" name="TextBox 4"/>
          <p:cNvSpPr txBox="1"/>
          <p:nvPr/>
        </p:nvSpPr>
        <p:spPr>
          <a:xfrm>
            <a:off x="876299" y="4969182"/>
            <a:ext cx="3248026" cy="400110"/>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Geography</a:t>
            </a:r>
          </a:p>
        </p:txBody>
      </p:sp>
      <p:pic>
        <p:nvPicPr>
          <p:cNvPr id="1026" name="Picture 2" descr="C:\Users\plb8\AppData\Local\Microsoft\Windows\Temporary Internet Files\Content.IE5\RC42KYWS\immuniza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4576812"/>
            <a:ext cx="1857375" cy="15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31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NSFG</a:t>
            </a:r>
            <a:endParaRPr lang="en-US" sz="3200" b="1" dirty="0">
              <a:latin typeface="Calibri" panose="020F0502020204030204" pitchFamily="34" charset="0"/>
            </a:endParaRPr>
          </a:p>
        </p:txBody>
      </p:sp>
      <p:sp>
        <p:nvSpPr>
          <p:cNvPr id="3" name="TextBox 2"/>
          <p:cNvSpPr txBox="1"/>
          <p:nvPr/>
        </p:nvSpPr>
        <p:spPr>
          <a:xfrm>
            <a:off x="466721" y="1236992"/>
            <a:ext cx="7743825" cy="1200329"/>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Was initially designed to be the national fertility survey of the U.S., focusing on factors that help explain trends and group differences in birth rates</a:t>
            </a:r>
            <a:endParaRPr lang="en-US" sz="2400" b="1" dirty="0">
              <a:solidFill>
                <a:srgbClr val="333333"/>
              </a:solidFill>
              <a:latin typeface="Calibri" panose="020F0502020204030204" pitchFamily="34" charset="0"/>
            </a:endParaRPr>
          </a:p>
        </p:txBody>
      </p:sp>
      <p:sp>
        <p:nvSpPr>
          <p:cNvPr id="6" name="TextBox 5"/>
          <p:cNvSpPr txBox="1"/>
          <p:nvPr/>
        </p:nvSpPr>
        <p:spPr>
          <a:xfrm>
            <a:off x="466721" y="2565514"/>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Topics Studied</a:t>
            </a:r>
            <a:endParaRPr lang="en-US" sz="2400" b="1" dirty="0">
              <a:solidFill>
                <a:srgbClr val="333333"/>
              </a:solidFill>
              <a:latin typeface="Calibri" panose="020F0502020204030204" pitchFamily="34" charset="0"/>
            </a:endParaRPr>
          </a:p>
        </p:txBody>
      </p:sp>
      <p:sp>
        <p:nvSpPr>
          <p:cNvPr id="7" name="TextBox 6"/>
          <p:cNvSpPr txBox="1"/>
          <p:nvPr/>
        </p:nvSpPr>
        <p:spPr>
          <a:xfrm>
            <a:off x="895349" y="3029412"/>
            <a:ext cx="7400923" cy="1938992"/>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Marriage</a:t>
            </a:r>
          </a:p>
          <a:p>
            <a:pPr marL="342900" lvl="1" indent="-342900">
              <a:buClr>
                <a:schemeClr val="tx1"/>
              </a:buClr>
              <a:buFont typeface="Arial" panose="020B0604020202020204" pitchFamily="34" charset="0"/>
              <a:buChar char="•"/>
            </a:pPr>
            <a:r>
              <a:rPr lang="en-US" sz="2000" dirty="0" smtClean="0">
                <a:solidFill>
                  <a:schemeClr val="bg2"/>
                </a:solidFill>
              </a:rPr>
              <a:t>Divorce</a:t>
            </a:r>
          </a:p>
          <a:p>
            <a:pPr marL="342900" lvl="1" indent="-342900">
              <a:buClr>
                <a:schemeClr val="tx1"/>
              </a:buClr>
              <a:buFont typeface="Arial" panose="020B0604020202020204" pitchFamily="34" charset="0"/>
              <a:buChar char="•"/>
            </a:pPr>
            <a:r>
              <a:rPr lang="en-US" sz="2000" dirty="0" smtClean="0">
                <a:solidFill>
                  <a:schemeClr val="bg2"/>
                </a:solidFill>
              </a:rPr>
              <a:t>Contraception</a:t>
            </a:r>
          </a:p>
          <a:p>
            <a:pPr marL="342900" lvl="1" indent="-342900">
              <a:buClr>
                <a:schemeClr val="tx1"/>
              </a:buClr>
              <a:buFont typeface="Arial" panose="020B0604020202020204" pitchFamily="34" charset="0"/>
              <a:buChar char="•"/>
            </a:pPr>
            <a:r>
              <a:rPr lang="en-US" sz="2000" dirty="0" smtClean="0">
                <a:solidFill>
                  <a:schemeClr val="bg2"/>
                </a:solidFill>
              </a:rPr>
              <a:t>Pregnancy</a:t>
            </a:r>
          </a:p>
          <a:p>
            <a:pPr marL="342900" lvl="1" indent="-342900">
              <a:buClr>
                <a:schemeClr val="tx1"/>
              </a:buClr>
              <a:buFont typeface="Arial" panose="020B0604020202020204" pitchFamily="34" charset="0"/>
              <a:buChar char="•"/>
            </a:pPr>
            <a:r>
              <a:rPr lang="en-US" sz="2000" dirty="0" smtClean="0">
                <a:solidFill>
                  <a:schemeClr val="bg2"/>
                </a:solidFill>
              </a:rPr>
              <a:t>Sexual activity</a:t>
            </a:r>
          </a:p>
          <a:p>
            <a:pPr marL="342900" lvl="1" indent="-342900">
              <a:buClr>
                <a:schemeClr val="tx1"/>
              </a:buClr>
              <a:buFont typeface="Arial" panose="020B0604020202020204" pitchFamily="34" charset="0"/>
              <a:buChar char="•"/>
            </a:pPr>
            <a:r>
              <a:rPr lang="en-US" sz="2000" dirty="0" smtClean="0">
                <a:solidFill>
                  <a:schemeClr val="bg2"/>
                </a:solidFill>
              </a:rPr>
              <a:t>Sexually transmitted infections</a:t>
            </a:r>
          </a:p>
        </p:txBody>
      </p:sp>
      <p:pic>
        <p:nvPicPr>
          <p:cNvPr id="2053" name="Picture 5" descr="C:\Users\plb8\AppData\Local\Microsoft\Windows\Temporary Internet Files\Content.IE5\S0ZIMDCI\pregnant_1356008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1" y="4398540"/>
            <a:ext cx="2320925" cy="14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973" y="307687"/>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NSFG Components</a:t>
            </a:r>
            <a:endParaRPr lang="en-US" sz="3200" b="1" dirty="0">
              <a:latin typeface="Calibri" panose="020F0502020204030204" pitchFamily="34" charset="0"/>
            </a:endParaRPr>
          </a:p>
        </p:txBody>
      </p:sp>
      <p:sp>
        <p:nvSpPr>
          <p:cNvPr id="4" name="TextBox 3"/>
          <p:cNvSpPr txBox="1"/>
          <p:nvPr/>
        </p:nvSpPr>
        <p:spPr>
          <a:xfrm>
            <a:off x="457195" y="2159730"/>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ACASI Data (special request)</a:t>
            </a:r>
            <a:endParaRPr lang="en-US" sz="2400" b="1" dirty="0">
              <a:solidFill>
                <a:srgbClr val="333333"/>
              </a:solidFill>
              <a:latin typeface="Calibri" panose="020F0502020204030204" pitchFamily="34" charset="0"/>
            </a:endParaRPr>
          </a:p>
        </p:txBody>
      </p:sp>
      <p:sp>
        <p:nvSpPr>
          <p:cNvPr id="5" name="TextBox 4"/>
          <p:cNvSpPr txBox="1"/>
          <p:nvPr/>
        </p:nvSpPr>
        <p:spPr>
          <a:xfrm>
            <a:off x="885823" y="2623628"/>
            <a:ext cx="740092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Comprehensive description of current and past behavior related to the risk of acquiring STIs</a:t>
            </a:r>
          </a:p>
          <a:p>
            <a:pPr marL="342900" lvl="1" indent="-342900">
              <a:buClr>
                <a:schemeClr val="tx1"/>
              </a:buClr>
              <a:buFont typeface="Arial" panose="020B0604020202020204" pitchFamily="34" charset="0"/>
              <a:buChar char="•"/>
            </a:pPr>
            <a:r>
              <a:rPr lang="en-US" sz="2000" dirty="0" smtClean="0">
                <a:solidFill>
                  <a:schemeClr val="bg2"/>
                </a:solidFill>
              </a:rPr>
              <a:t>Information about oral and anal sex and same-sex partners</a:t>
            </a:r>
            <a:endParaRPr lang="en-US" sz="2000" dirty="0">
              <a:solidFill>
                <a:schemeClr val="bg2"/>
              </a:solidFill>
            </a:endParaRPr>
          </a:p>
        </p:txBody>
      </p:sp>
      <p:sp>
        <p:nvSpPr>
          <p:cNvPr id="6" name="TextBox 5"/>
          <p:cNvSpPr txBox="1"/>
          <p:nvPr/>
        </p:nvSpPr>
        <p:spPr>
          <a:xfrm>
            <a:off x="457195" y="3623110"/>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Interviewer Data (RDC)</a:t>
            </a:r>
            <a:endParaRPr lang="en-US" sz="2400" b="1" dirty="0">
              <a:solidFill>
                <a:srgbClr val="333333"/>
              </a:solidFill>
              <a:latin typeface="Calibri" panose="020F0502020204030204" pitchFamily="34" charset="0"/>
            </a:endParaRPr>
          </a:p>
        </p:txBody>
      </p:sp>
      <p:sp>
        <p:nvSpPr>
          <p:cNvPr id="7" name="TextBox 6"/>
          <p:cNvSpPr txBox="1"/>
          <p:nvPr/>
        </p:nvSpPr>
        <p:spPr>
          <a:xfrm>
            <a:off x="885823" y="4087008"/>
            <a:ext cx="7400923"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Notes from the interviewer that can help assess issues related to data quality</a:t>
            </a:r>
          </a:p>
        </p:txBody>
      </p:sp>
      <p:sp>
        <p:nvSpPr>
          <p:cNvPr id="8" name="TextBox 7"/>
          <p:cNvSpPr txBox="1"/>
          <p:nvPr/>
        </p:nvSpPr>
        <p:spPr>
          <a:xfrm>
            <a:off x="466721" y="4861360"/>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Contextual Data (RDC)</a:t>
            </a:r>
            <a:endParaRPr lang="en-US" sz="2400" b="1" dirty="0">
              <a:solidFill>
                <a:srgbClr val="333333"/>
              </a:solidFill>
              <a:latin typeface="Calibri" panose="020F0502020204030204" pitchFamily="34" charset="0"/>
            </a:endParaRPr>
          </a:p>
        </p:txBody>
      </p:sp>
      <p:sp>
        <p:nvSpPr>
          <p:cNvPr id="9" name="TextBox 8"/>
          <p:cNvSpPr txBox="1"/>
          <p:nvPr/>
        </p:nvSpPr>
        <p:spPr>
          <a:xfrm>
            <a:off x="895349" y="5325258"/>
            <a:ext cx="740092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Geography</a:t>
            </a:r>
          </a:p>
          <a:p>
            <a:pPr marL="342900" lvl="1" indent="-342900">
              <a:buClr>
                <a:schemeClr val="tx1"/>
              </a:buClr>
              <a:buFont typeface="Arial" panose="020B0604020202020204" pitchFamily="34" charset="0"/>
              <a:buChar char="•"/>
            </a:pPr>
            <a:r>
              <a:rPr lang="en-US" sz="2000" dirty="0" smtClean="0">
                <a:solidFill>
                  <a:schemeClr val="bg2"/>
                </a:solidFill>
              </a:rPr>
              <a:t>Proportion of racial/ethnic groups, age, income, etc. by geography</a:t>
            </a:r>
          </a:p>
        </p:txBody>
      </p:sp>
      <p:sp>
        <p:nvSpPr>
          <p:cNvPr id="10" name="TextBox 9"/>
          <p:cNvSpPr txBox="1"/>
          <p:nvPr/>
        </p:nvSpPr>
        <p:spPr>
          <a:xfrm>
            <a:off x="457194" y="99723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Female Respondent </a:t>
            </a:r>
            <a:r>
              <a:rPr lang="en-US" sz="2400" b="1" dirty="0">
                <a:solidFill>
                  <a:srgbClr val="333333"/>
                </a:solidFill>
                <a:latin typeface="Calibri" panose="020F0502020204030204" pitchFamily="34" charset="0"/>
              </a:rPr>
              <a:t>Data File (public use)</a:t>
            </a:r>
          </a:p>
        </p:txBody>
      </p:sp>
      <p:sp>
        <p:nvSpPr>
          <p:cNvPr id="11" name="TextBox 10"/>
          <p:cNvSpPr txBox="1"/>
          <p:nvPr/>
        </p:nvSpPr>
        <p:spPr>
          <a:xfrm>
            <a:off x="457193" y="1380467"/>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Male Respondent </a:t>
            </a:r>
            <a:r>
              <a:rPr lang="en-US" sz="2400" b="1" dirty="0">
                <a:solidFill>
                  <a:srgbClr val="333333"/>
                </a:solidFill>
                <a:latin typeface="Calibri" panose="020F0502020204030204" pitchFamily="34" charset="0"/>
              </a:rPr>
              <a:t>Data File (public use)</a:t>
            </a:r>
          </a:p>
        </p:txBody>
      </p:sp>
      <p:sp>
        <p:nvSpPr>
          <p:cNvPr id="12" name="TextBox 11"/>
          <p:cNvSpPr txBox="1"/>
          <p:nvPr/>
        </p:nvSpPr>
        <p:spPr>
          <a:xfrm>
            <a:off x="457192" y="1764740"/>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Female Pregnancy </a:t>
            </a:r>
            <a:r>
              <a:rPr lang="en-US" sz="2400" b="1" dirty="0">
                <a:solidFill>
                  <a:srgbClr val="333333"/>
                </a:solidFill>
                <a:latin typeface="Calibri" panose="020F0502020204030204" pitchFamily="34" charset="0"/>
              </a:rPr>
              <a:t>Data File (public use)</a:t>
            </a:r>
          </a:p>
        </p:txBody>
      </p:sp>
    </p:spTree>
    <p:extLst>
      <p:ext uri="{BB962C8B-B14F-4D97-AF65-F5344CB8AC3E}">
        <p14:creationId xmlns:p14="http://schemas.microsoft.com/office/powerpoint/2010/main" val="285108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NVSS</a:t>
            </a:r>
            <a:endParaRPr lang="en-US" sz="3200" b="1" dirty="0">
              <a:latin typeface="Calibri" panose="020F0502020204030204" pitchFamily="34" charset="0"/>
            </a:endParaRPr>
          </a:p>
        </p:txBody>
      </p:sp>
      <p:sp>
        <p:nvSpPr>
          <p:cNvPr id="4" name="TextBox 3"/>
          <p:cNvSpPr txBox="1"/>
          <p:nvPr/>
        </p:nvSpPr>
        <p:spPr>
          <a:xfrm>
            <a:off x="447670" y="3921431"/>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Restricted Variables</a:t>
            </a:r>
            <a:endParaRPr lang="en-US" sz="2400" b="1" dirty="0">
              <a:solidFill>
                <a:srgbClr val="333333"/>
              </a:solidFill>
              <a:latin typeface="Calibri" panose="020F0502020204030204" pitchFamily="34" charset="0"/>
            </a:endParaRPr>
          </a:p>
        </p:txBody>
      </p:sp>
      <p:sp>
        <p:nvSpPr>
          <p:cNvPr id="5" name="TextBox 4"/>
          <p:cNvSpPr txBox="1"/>
          <p:nvPr/>
        </p:nvSpPr>
        <p:spPr>
          <a:xfrm>
            <a:off x="876298" y="4385329"/>
            <a:ext cx="7400923"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Exact dates of vital events</a:t>
            </a:r>
          </a:p>
          <a:p>
            <a:pPr marL="342900" lvl="1" indent="-342900">
              <a:buClr>
                <a:schemeClr val="tx1"/>
              </a:buClr>
              <a:buFont typeface="Arial" panose="020B0604020202020204" pitchFamily="34" charset="0"/>
              <a:buChar char="•"/>
            </a:pPr>
            <a:r>
              <a:rPr lang="en-US" sz="2000" dirty="0" smtClean="0">
                <a:solidFill>
                  <a:schemeClr val="bg2"/>
                </a:solidFill>
              </a:rPr>
              <a:t>Geography</a:t>
            </a:r>
          </a:p>
        </p:txBody>
      </p:sp>
      <p:sp>
        <p:nvSpPr>
          <p:cNvPr id="10" name="TextBox 9"/>
          <p:cNvSpPr txBox="1"/>
          <p:nvPr/>
        </p:nvSpPr>
        <p:spPr>
          <a:xfrm>
            <a:off x="447670" y="1592889"/>
            <a:ext cx="7915280" cy="1569660"/>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Birth, death, marriage, divorce, and fetal death data are provided through contracts between NCHS and vital registration systems legally responsible for the registration of these events</a:t>
            </a:r>
          </a:p>
        </p:txBody>
      </p:sp>
      <p:pic>
        <p:nvPicPr>
          <p:cNvPr id="3075" name="Picture 3" descr="C:\Users\plb8\AppData\Local\Microsoft\Windows\Temporary Internet Files\Content.IE5\JFTN341L\baby-anneedith-frank-with-anne-a-day-after-her-bir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70" y="2752974"/>
            <a:ext cx="1638300" cy="172231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lb8\AppData\Local\Microsoft\Windows\Temporary Internet Files\Content.IE5\RC42KYWS\PROTOCOLO2499-67838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083" y="4739272"/>
            <a:ext cx="2095167" cy="14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28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1"/>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SLAITS</a:t>
            </a:r>
            <a:endParaRPr lang="en-US" sz="3200" b="1" dirty="0">
              <a:latin typeface="Calibri" panose="020F0502020204030204" pitchFamily="34" charset="0"/>
            </a:endParaRPr>
          </a:p>
        </p:txBody>
      </p:sp>
      <p:sp>
        <p:nvSpPr>
          <p:cNvPr id="3" name="TextBox 2"/>
          <p:cNvSpPr txBox="1"/>
          <p:nvPr/>
        </p:nvSpPr>
        <p:spPr>
          <a:xfrm>
            <a:off x="447668" y="1068252"/>
            <a:ext cx="7743825" cy="2308324"/>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Survey of Children’s Health (NSCH) (2003-2007)</a:t>
            </a: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Survey of Children with Special Health Care Needs (NSCSHCN) (2001,2005-2006, 2009-2010)</a:t>
            </a: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National Survey of Adoptive Parents (NSAP) (2007)</a:t>
            </a:r>
          </a:p>
          <a:p>
            <a:pPr marL="342900" indent="-342900">
              <a:buClr>
                <a:schemeClr val="tx1"/>
              </a:buClr>
              <a:buFont typeface="Wingdings" panose="05000000000000000000" pitchFamily="2" charset="2"/>
              <a:buChar char="§"/>
            </a:pPr>
            <a:r>
              <a:rPr lang="en-US" sz="2400" b="1" dirty="0">
                <a:solidFill>
                  <a:srgbClr val="333333"/>
                </a:solidFill>
                <a:latin typeface="Calibri" panose="020F0502020204030204" pitchFamily="34" charset="0"/>
              </a:rPr>
              <a:t>National Survey of Adoptive </a:t>
            </a:r>
            <a:r>
              <a:rPr lang="en-US" sz="2400" b="1" dirty="0" smtClean="0">
                <a:solidFill>
                  <a:srgbClr val="333333"/>
                </a:solidFill>
                <a:latin typeface="Calibri" panose="020F0502020204030204" pitchFamily="34" charset="0"/>
              </a:rPr>
              <a:t>Parents</a:t>
            </a:r>
            <a:r>
              <a:rPr lang="en-US" sz="2400" b="1" dirty="0">
                <a:solidFill>
                  <a:srgbClr val="333333"/>
                </a:solidFill>
                <a:latin typeface="Calibri" panose="020F0502020204030204" pitchFamily="34" charset="0"/>
              </a:rPr>
              <a:t> of Children with Special Health Care </a:t>
            </a:r>
            <a:r>
              <a:rPr lang="en-US" sz="2400" b="1" dirty="0" smtClean="0">
                <a:solidFill>
                  <a:srgbClr val="333333"/>
                </a:solidFill>
                <a:latin typeface="Calibri" panose="020F0502020204030204" pitchFamily="34" charset="0"/>
              </a:rPr>
              <a:t>Needs (NSAP-SN) (2008)</a:t>
            </a:r>
            <a:endParaRPr lang="en-US" sz="2400" b="1" dirty="0">
              <a:solidFill>
                <a:srgbClr val="333333"/>
              </a:solidFill>
              <a:latin typeface="Calibri" panose="020F0502020204030204" pitchFamily="34" charset="0"/>
            </a:endParaRPr>
          </a:p>
        </p:txBody>
      </p:sp>
      <p:sp>
        <p:nvSpPr>
          <p:cNvPr id="4" name="TextBox 3"/>
          <p:cNvSpPr txBox="1"/>
          <p:nvPr/>
        </p:nvSpPr>
        <p:spPr>
          <a:xfrm>
            <a:off x="447668" y="3409169"/>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Restricted Variables</a:t>
            </a:r>
            <a:endParaRPr lang="en-US" sz="2400" b="1" dirty="0">
              <a:solidFill>
                <a:srgbClr val="333333"/>
              </a:solidFill>
              <a:latin typeface="Calibri" panose="020F0502020204030204" pitchFamily="34" charset="0"/>
            </a:endParaRPr>
          </a:p>
        </p:txBody>
      </p:sp>
      <p:sp>
        <p:nvSpPr>
          <p:cNvPr id="5" name="TextBox 4"/>
          <p:cNvSpPr txBox="1"/>
          <p:nvPr/>
        </p:nvSpPr>
        <p:spPr>
          <a:xfrm>
            <a:off x="876296" y="3815917"/>
            <a:ext cx="7400923" cy="2554545"/>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Link between NSCH and NSAP</a:t>
            </a:r>
          </a:p>
          <a:p>
            <a:pPr marL="342900" lvl="1" indent="-342900">
              <a:buClr>
                <a:schemeClr val="tx1"/>
              </a:buClr>
              <a:buFont typeface="Arial" panose="020B0604020202020204" pitchFamily="34" charset="0"/>
              <a:buChar char="•"/>
            </a:pPr>
            <a:r>
              <a:rPr lang="en-US" sz="2000" dirty="0" smtClean="0">
                <a:solidFill>
                  <a:schemeClr val="bg2"/>
                </a:solidFill>
              </a:rPr>
              <a:t>Link between NSCSHCN and NSAP-SN</a:t>
            </a:r>
          </a:p>
          <a:p>
            <a:pPr marL="342900" lvl="1" indent="-342900">
              <a:buClr>
                <a:schemeClr val="tx1"/>
              </a:buClr>
              <a:buFont typeface="Arial" panose="020B0604020202020204" pitchFamily="34" charset="0"/>
              <a:buChar char="•"/>
            </a:pPr>
            <a:r>
              <a:rPr lang="en-US" sz="2000" dirty="0" smtClean="0">
                <a:solidFill>
                  <a:schemeClr val="bg2"/>
                </a:solidFill>
              </a:rPr>
              <a:t>Geography</a:t>
            </a:r>
          </a:p>
          <a:p>
            <a:pPr marL="342900" lvl="1" indent="-342900">
              <a:buClr>
                <a:schemeClr val="tx1"/>
              </a:buClr>
              <a:buFont typeface="Arial" panose="020B0604020202020204" pitchFamily="34" charset="0"/>
              <a:buChar char="•"/>
            </a:pPr>
            <a:r>
              <a:rPr lang="en-US" sz="2000" dirty="0" smtClean="0">
                <a:solidFill>
                  <a:schemeClr val="bg2"/>
                </a:solidFill>
              </a:rPr>
              <a:t>Detailed race/ethnicity</a:t>
            </a:r>
          </a:p>
          <a:p>
            <a:pPr marL="342900" lvl="1" indent="-342900">
              <a:buClr>
                <a:schemeClr val="tx1"/>
              </a:buClr>
              <a:buFont typeface="Arial" panose="020B0604020202020204" pitchFamily="34" charset="0"/>
              <a:buChar char="•"/>
            </a:pPr>
            <a:r>
              <a:rPr lang="en-US" sz="2000" dirty="0" smtClean="0">
                <a:solidFill>
                  <a:schemeClr val="bg2"/>
                </a:solidFill>
              </a:rPr>
              <a:t>Income</a:t>
            </a:r>
          </a:p>
          <a:p>
            <a:pPr marL="342900" lvl="1" indent="-342900">
              <a:buClr>
                <a:schemeClr val="tx1"/>
              </a:buClr>
              <a:buFont typeface="Arial" panose="020B0604020202020204" pitchFamily="34" charset="0"/>
              <a:buChar char="•"/>
            </a:pPr>
            <a:r>
              <a:rPr lang="en-US" sz="2000" dirty="0" smtClean="0">
                <a:solidFill>
                  <a:schemeClr val="bg2"/>
                </a:solidFill>
              </a:rPr>
              <a:t>Details about barriers to care</a:t>
            </a:r>
          </a:p>
          <a:p>
            <a:pPr marL="342900" lvl="1" indent="-342900">
              <a:buClr>
                <a:schemeClr val="tx1"/>
              </a:buClr>
              <a:buFont typeface="Arial" panose="020B0604020202020204" pitchFamily="34" charset="0"/>
              <a:buChar char="•"/>
            </a:pPr>
            <a:r>
              <a:rPr lang="en-US" sz="2000" dirty="0" smtClean="0">
                <a:solidFill>
                  <a:schemeClr val="bg2"/>
                </a:solidFill>
              </a:rPr>
              <a:t>Height and weight</a:t>
            </a:r>
          </a:p>
          <a:p>
            <a:pPr marL="342900" lvl="1" indent="-342900">
              <a:buClr>
                <a:schemeClr val="tx1"/>
              </a:buClr>
              <a:buFont typeface="Arial" panose="020B0604020202020204" pitchFamily="34" charset="0"/>
              <a:buChar char="•"/>
            </a:pPr>
            <a:r>
              <a:rPr lang="en-US" sz="2000" dirty="0" smtClean="0">
                <a:solidFill>
                  <a:schemeClr val="bg2"/>
                </a:solidFill>
              </a:rPr>
              <a:t>Acculturation</a:t>
            </a:r>
          </a:p>
        </p:txBody>
      </p:sp>
      <p:pic>
        <p:nvPicPr>
          <p:cNvPr id="7171" name="Picture 3" descr="C:\Users\plb8\AppData\Local\Microsoft\Windows\Temporary Internet Files\Content.IE5\AP9NHC4E\childre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439" y="3815917"/>
            <a:ext cx="2878682" cy="227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72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1"/>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Linked Data Products</a:t>
            </a:r>
            <a:endParaRPr lang="en-US" sz="3200" b="1" dirty="0">
              <a:latin typeface="Calibri" panose="020F0502020204030204" pitchFamily="34" charset="0"/>
            </a:endParaRPr>
          </a:p>
        </p:txBody>
      </p:sp>
      <p:sp>
        <p:nvSpPr>
          <p:cNvPr id="3" name="TextBox 2"/>
          <p:cNvSpPr txBox="1"/>
          <p:nvPr/>
        </p:nvSpPr>
        <p:spPr>
          <a:xfrm>
            <a:off x="447666" y="154818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Mortality data has been linked to</a:t>
            </a:r>
            <a:endParaRPr lang="en-US" sz="2400" b="1" dirty="0">
              <a:solidFill>
                <a:srgbClr val="333333"/>
              </a:solidFill>
              <a:latin typeface="Calibri" panose="020F0502020204030204" pitchFamily="34" charset="0"/>
            </a:endParaRPr>
          </a:p>
        </p:txBody>
      </p:sp>
      <p:sp>
        <p:nvSpPr>
          <p:cNvPr id="4" name="TextBox 3"/>
          <p:cNvSpPr txBox="1"/>
          <p:nvPr/>
        </p:nvSpPr>
        <p:spPr>
          <a:xfrm>
            <a:off x="876294" y="1954934"/>
            <a:ext cx="7400923" cy="1938992"/>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NHIS 1985-2009</a:t>
            </a:r>
          </a:p>
          <a:p>
            <a:pPr marL="342900" lvl="1" indent="-342900">
              <a:buClr>
                <a:schemeClr val="tx1"/>
              </a:buClr>
              <a:buFont typeface="Arial" panose="020B0604020202020204" pitchFamily="34" charset="0"/>
              <a:buChar char="•"/>
            </a:pPr>
            <a:r>
              <a:rPr lang="en-US" sz="2000" dirty="0" smtClean="0">
                <a:solidFill>
                  <a:schemeClr val="bg2"/>
                </a:solidFill>
              </a:rPr>
              <a:t>NHANES II, III, 1999-2010</a:t>
            </a:r>
          </a:p>
          <a:p>
            <a:pPr marL="342900" lvl="1" indent="-342900">
              <a:buClr>
                <a:schemeClr val="tx1"/>
              </a:buClr>
              <a:buFont typeface="Arial" panose="020B0604020202020204" pitchFamily="34" charset="0"/>
              <a:buChar char="•"/>
            </a:pPr>
            <a:r>
              <a:rPr lang="en-US" sz="2000" dirty="0" smtClean="0">
                <a:solidFill>
                  <a:schemeClr val="bg2"/>
                </a:solidFill>
              </a:rPr>
              <a:t>NHANES I Epidemiologic Follow-Up Study</a:t>
            </a:r>
          </a:p>
          <a:p>
            <a:pPr marL="342900" lvl="1" indent="-342900">
              <a:buClr>
                <a:schemeClr val="tx1"/>
              </a:buClr>
              <a:buFont typeface="Arial" panose="020B0604020202020204" pitchFamily="34" charset="0"/>
              <a:buChar char="•"/>
            </a:pPr>
            <a:r>
              <a:rPr lang="en-US" sz="2000" dirty="0" smtClean="0">
                <a:solidFill>
                  <a:schemeClr val="bg2"/>
                </a:solidFill>
              </a:rPr>
              <a:t>SOA, LSOA II</a:t>
            </a:r>
          </a:p>
          <a:p>
            <a:pPr marL="342900" lvl="1" indent="-342900">
              <a:buClr>
                <a:schemeClr val="tx1"/>
              </a:buClr>
              <a:buFont typeface="Arial" panose="020B0604020202020204" pitchFamily="34" charset="0"/>
              <a:buChar char="•"/>
            </a:pPr>
            <a:r>
              <a:rPr lang="en-US" sz="2000" dirty="0" smtClean="0">
                <a:solidFill>
                  <a:schemeClr val="bg2"/>
                </a:solidFill>
              </a:rPr>
              <a:t>NNHS 1985, 1995, 1997, 2004</a:t>
            </a:r>
          </a:p>
          <a:p>
            <a:pPr marL="342900" lvl="1" indent="-342900">
              <a:buClr>
                <a:schemeClr val="tx1"/>
              </a:buClr>
              <a:buFont typeface="Arial" panose="020B0604020202020204" pitchFamily="34" charset="0"/>
              <a:buChar char="•"/>
            </a:pPr>
            <a:r>
              <a:rPr lang="en-US" sz="2000" dirty="0" smtClean="0">
                <a:solidFill>
                  <a:schemeClr val="bg2"/>
                </a:solidFill>
              </a:rPr>
              <a:t>NHHCS 2007</a:t>
            </a:r>
          </a:p>
        </p:txBody>
      </p:sp>
      <p:sp>
        <p:nvSpPr>
          <p:cNvPr id="5" name="TextBox 4"/>
          <p:cNvSpPr txBox="1"/>
          <p:nvPr/>
        </p:nvSpPr>
        <p:spPr>
          <a:xfrm>
            <a:off x="447667" y="4005636"/>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Medicare/Medicaid (CMS) data has been linked to</a:t>
            </a:r>
            <a:endParaRPr lang="en-US" sz="2400" b="1" dirty="0">
              <a:solidFill>
                <a:srgbClr val="333333"/>
              </a:solidFill>
              <a:latin typeface="Calibri" panose="020F0502020204030204" pitchFamily="34" charset="0"/>
            </a:endParaRPr>
          </a:p>
        </p:txBody>
      </p:sp>
      <p:sp>
        <p:nvSpPr>
          <p:cNvPr id="6" name="TextBox 5"/>
          <p:cNvSpPr txBox="1"/>
          <p:nvPr/>
        </p:nvSpPr>
        <p:spPr>
          <a:xfrm>
            <a:off x="876295" y="4412384"/>
            <a:ext cx="7400923"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NHIS 1994-2005</a:t>
            </a:r>
          </a:p>
          <a:p>
            <a:pPr marL="342900" lvl="1" indent="-342900">
              <a:buClr>
                <a:schemeClr val="tx1"/>
              </a:buClr>
              <a:buFont typeface="Arial" panose="020B0604020202020204" pitchFamily="34" charset="0"/>
              <a:buChar char="•"/>
            </a:pPr>
            <a:r>
              <a:rPr lang="en-US" sz="2000" dirty="0" smtClean="0">
                <a:solidFill>
                  <a:schemeClr val="bg2"/>
                </a:solidFill>
              </a:rPr>
              <a:t>NHANES I, II, III, 1999-2004</a:t>
            </a:r>
          </a:p>
          <a:p>
            <a:pPr marL="342900" lvl="1" indent="-342900">
              <a:buClr>
                <a:schemeClr val="tx1"/>
              </a:buClr>
              <a:buFont typeface="Arial" panose="020B0604020202020204" pitchFamily="34" charset="0"/>
              <a:buChar char="•"/>
            </a:pPr>
            <a:r>
              <a:rPr lang="en-US" sz="2000" dirty="0" smtClean="0">
                <a:solidFill>
                  <a:schemeClr val="bg2"/>
                </a:solidFill>
              </a:rPr>
              <a:t>NHANES I Epidemiologic Follow-Up Study</a:t>
            </a:r>
          </a:p>
          <a:p>
            <a:pPr marL="342900" lvl="1" indent="-342900">
              <a:buClr>
                <a:schemeClr val="tx1"/>
              </a:buClr>
              <a:buFont typeface="Arial" panose="020B0604020202020204" pitchFamily="34" charset="0"/>
              <a:buChar char="•"/>
            </a:pPr>
            <a:r>
              <a:rPr lang="en-US" sz="2000" dirty="0" smtClean="0">
                <a:solidFill>
                  <a:schemeClr val="bg2"/>
                </a:solidFill>
              </a:rPr>
              <a:t>LSOA II</a:t>
            </a:r>
          </a:p>
          <a:p>
            <a:pPr marL="342900" lvl="1" indent="-342900">
              <a:buClr>
                <a:schemeClr val="tx1"/>
              </a:buClr>
              <a:buFont typeface="Arial" panose="020B0604020202020204" pitchFamily="34" charset="0"/>
              <a:buChar char="•"/>
            </a:pPr>
            <a:r>
              <a:rPr lang="en-US" sz="2000" dirty="0" smtClean="0">
                <a:solidFill>
                  <a:schemeClr val="bg2"/>
                </a:solidFill>
              </a:rPr>
              <a:t>NNHS 2004</a:t>
            </a:r>
          </a:p>
        </p:txBody>
      </p:sp>
      <p:pic>
        <p:nvPicPr>
          <p:cNvPr id="6146" name="Picture 2" descr="C:\Users\plb8\AppData\Local\Microsoft\Windows\Temporary Internet Files\Content.IE5\JFTN341L\medic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5229223"/>
            <a:ext cx="2045000" cy="101195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plb8\AppData\Local\Microsoft\Windows\Temporary Internet Files\Content.IE5\RC42KYWS\Nevada%2CCounty_Birth_and_Deaths_Records_Death_DGS_5188295_18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69" y="1412511"/>
            <a:ext cx="1797281" cy="22486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50383" y="3244334"/>
            <a:ext cx="1043234" cy="369332"/>
          </a:xfrm>
          <a:prstGeom prst="rect">
            <a:avLst/>
          </a:prstGeom>
        </p:spPr>
        <p:txBody>
          <a:bodyPr wrap="none">
            <a:spAutoFit/>
          </a:bodyPr>
          <a:lstStyle/>
          <a:p>
            <a:r>
              <a:rPr lang="en-US" dirty="0" err="1"/>
              <a:t>Kolkaata</a:t>
            </a:r>
            <a:endParaRPr lang="en-US" dirty="0"/>
          </a:p>
        </p:txBody>
      </p:sp>
    </p:spTree>
    <p:extLst>
      <p:ext uri="{BB962C8B-B14F-4D97-AF65-F5344CB8AC3E}">
        <p14:creationId xmlns:p14="http://schemas.microsoft.com/office/powerpoint/2010/main" val="86309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1"/>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Linked Data Products</a:t>
            </a:r>
            <a:endParaRPr lang="en-US" sz="3200" b="1" dirty="0">
              <a:latin typeface="Calibri" panose="020F0502020204030204" pitchFamily="34" charset="0"/>
            </a:endParaRPr>
          </a:p>
        </p:txBody>
      </p:sp>
      <p:sp>
        <p:nvSpPr>
          <p:cNvPr id="3" name="TextBox 2"/>
          <p:cNvSpPr txBox="1"/>
          <p:nvPr/>
        </p:nvSpPr>
        <p:spPr>
          <a:xfrm>
            <a:off x="447667" y="1495501"/>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Retirement and Disability (SSA) data has been linked to</a:t>
            </a:r>
            <a:endParaRPr lang="en-US" sz="2400" b="1" dirty="0">
              <a:solidFill>
                <a:srgbClr val="333333"/>
              </a:solidFill>
              <a:latin typeface="Calibri" panose="020F0502020204030204" pitchFamily="34" charset="0"/>
            </a:endParaRPr>
          </a:p>
        </p:txBody>
      </p:sp>
      <p:sp>
        <p:nvSpPr>
          <p:cNvPr id="4" name="TextBox 3"/>
          <p:cNvSpPr txBox="1"/>
          <p:nvPr/>
        </p:nvSpPr>
        <p:spPr>
          <a:xfrm>
            <a:off x="876295" y="1902249"/>
            <a:ext cx="7400923" cy="163121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NHIS 1994-2005</a:t>
            </a:r>
          </a:p>
          <a:p>
            <a:pPr marL="342900" lvl="1" indent="-342900">
              <a:buClr>
                <a:schemeClr val="tx1"/>
              </a:buClr>
              <a:buFont typeface="Arial" panose="020B0604020202020204" pitchFamily="34" charset="0"/>
              <a:buChar char="•"/>
            </a:pPr>
            <a:r>
              <a:rPr lang="en-US" sz="2000" dirty="0" smtClean="0">
                <a:solidFill>
                  <a:schemeClr val="bg2"/>
                </a:solidFill>
              </a:rPr>
              <a:t>NHANES III, 1999-2004</a:t>
            </a:r>
          </a:p>
          <a:p>
            <a:pPr marL="342900" lvl="1" indent="-342900">
              <a:buClr>
                <a:schemeClr val="tx1"/>
              </a:buClr>
              <a:buFont typeface="Arial" panose="020B0604020202020204" pitchFamily="34" charset="0"/>
              <a:buChar char="•"/>
            </a:pPr>
            <a:r>
              <a:rPr lang="en-US" sz="2000" dirty="0" smtClean="0">
                <a:solidFill>
                  <a:schemeClr val="bg2"/>
                </a:solidFill>
              </a:rPr>
              <a:t>NHANES I Epidemiologic Follow-Up Study</a:t>
            </a:r>
          </a:p>
          <a:p>
            <a:pPr marL="342900" lvl="1" indent="-342900">
              <a:buClr>
                <a:schemeClr val="tx1"/>
              </a:buClr>
              <a:buFont typeface="Arial" panose="020B0604020202020204" pitchFamily="34" charset="0"/>
              <a:buChar char="•"/>
            </a:pPr>
            <a:r>
              <a:rPr lang="en-US" sz="2000" dirty="0" smtClean="0">
                <a:solidFill>
                  <a:schemeClr val="bg2"/>
                </a:solidFill>
              </a:rPr>
              <a:t>LSOA II</a:t>
            </a:r>
          </a:p>
          <a:p>
            <a:pPr marL="342900" lvl="1" indent="-342900">
              <a:buClr>
                <a:schemeClr val="tx1"/>
              </a:buClr>
              <a:buFont typeface="Arial" panose="020B0604020202020204" pitchFamily="34" charset="0"/>
              <a:buChar char="•"/>
            </a:pPr>
            <a:r>
              <a:rPr lang="en-US" sz="2000" dirty="0" smtClean="0">
                <a:solidFill>
                  <a:schemeClr val="bg2"/>
                </a:solidFill>
              </a:rPr>
              <a:t>NNHS 1985, 1995, 1997, 2004</a:t>
            </a:r>
          </a:p>
        </p:txBody>
      </p:sp>
      <p:pic>
        <p:nvPicPr>
          <p:cNvPr id="7171" name="Picture 3" descr="C:\Users\plb8\AppData\Local\Microsoft\Windows\Temporary Internet Files\Content.IE5\S0ZIMDCI\6869770873_1528b7037e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225" y="410527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lb8\AppData\Local\Microsoft\Windows\Temporary Internet Files\Content.IE5\RC42KYWS\220px-Disability_symbols.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4086225"/>
            <a:ext cx="19240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National ART Surveillance System</a:t>
            </a:r>
            <a:endParaRPr lang="en-US" sz="3200" b="1" dirty="0">
              <a:latin typeface="Calibri" panose="020F0502020204030204" pitchFamily="34" charset="0"/>
            </a:endParaRPr>
          </a:p>
        </p:txBody>
      </p:sp>
      <p:sp>
        <p:nvSpPr>
          <p:cNvPr id="11" name="TextBox 10"/>
          <p:cNvSpPr txBox="1"/>
          <p:nvPr/>
        </p:nvSpPr>
        <p:spPr>
          <a:xfrm>
            <a:off x="466721" y="1236992"/>
            <a:ext cx="7743825" cy="1200329"/>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Assisted Reproductive Technology (ART)</a:t>
            </a: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Web-base reporting system which collects information on all ART cycles started in the U.S.</a:t>
            </a:r>
            <a:endParaRPr lang="en-US" sz="2400" b="1" dirty="0">
              <a:solidFill>
                <a:srgbClr val="333333"/>
              </a:solidFill>
              <a:latin typeface="Calibri" panose="020F0502020204030204" pitchFamily="34" charset="0"/>
            </a:endParaRPr>
          </a:p>
        </p:txBody>
      </p:sp>
      <p:sp>
        <p:nvSpPr>
          <p:cNvPr id="12" name="TextBox 11"/>
          <p:cNvSpPr txBox="1"/>
          <p:nvPr/>
        </p:nvSpPr>
        <p:spPr>
          <a:xfrm>
            <a:off x="447670" y="2439852"/>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Data collected includes</a:t>
            </a:r>
            <a:endParaRPr lang="en-US" sz="2400" b="1" dirty="0">
              <a:solidFill>
                <a:srgbClr val="333333"/>
              </a:solidFill>
              <a:latin typeface="Calibri" panose="020F0502020204030204" pitchFamily="34" charset="0"/>
            </a:endParaRPr>
          </a:p>
        </p:txBody>
      </p:sp>
      <p:sp>
        <p:nvSpPr>
          <p:cNvPr id="13" name="TextBox 12"/>
          <p:cNvSpPr txBox="1"/>
          <p:nvPr/>
        </p:nvSpPr>
        <p:spPr>
          <a:xfrm>
            <a:off x="876298" y="2827550"/>
            <a:ext cx="740092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Patient characteristics</a:t>
            </a:r>
          </a:p>
          <a:p>
            <a:pPr marL="342900" lvl="1" indent="-342900">
              <a:buClr>
                <a:schemeClr val="tx1"/>
              </a:buClr>
              <a:buFont typeface="Arial" panose="020B0604020202020204" pitchFamily="34" charset="0"/>
              <a:buChar char="•"/>
            </a:pPr>
            <a:r>
              <a:rPr lang="en-US" sz="2000" dirty="0" smtClean="0">
                <a:solidFill>
                  <a:schemeClr val="bg2"/>
                </a:solidFill>
              </a:rPr>
              <a:t>ART procedure information</a:t>
            </a:r>
          </a:p>
          <a:p>
            <a:pPr marL="342900" lvl="1" indent="-342900">
              <a:buClr>
                <a:schemeClr val="tx1"/>
              </a:buClr>
              <a:buFont typeface="Arial" panose="020B0604020202020204" pitchFamily="34" charset="0"/>
              <a:buChar char="•"/>
            </a:pPr>
            <a:r>
              <a:rPr lang="en-US" sz="2000" dirty="0" smtClean="0">
                <a:solidFill>
                  <a:schemeClr val="bg2"/>
                </a:solidFill>
              </a:rPr>
              <a:t>Treatment outcomes</a:t>
            </a:r>
          </a:p>
        </p:txBody>
      </p:sp>
      <p:sp>
        <p:nvSpPr>
          <p:cNvPr id="14" name="TextBox 13"/>
          <p:cNvSpPr txBox="1"/>
          <p:nvPr/>
        </p:nvSpPr>
        <p:spPr>
          <a:xfrm>
            <a:off x="447671" y="3904752"/>
            <a:ext cx="7743825" cy="1938992"/>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Data are sensitive and contain personal medical information about women undergoing ART and infants born after ART</a:t>
            </a: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RDC hosts limited, de-identified NASS datasets for cycles initiated during or after 2004</a:t>
            </a:r>
            <a:endParaRPr lang="en-US" sz="2400" b="1" dirty="0">
              <a:solidFill>
                <a:srgbClr val="333333"/>
              </a:solidFill>
              <a:latin typeface="Calibri" panose="020F0502020204030204" pitchFamily="34" charset="0"/>
            </a:endParaRPr>
          </a:p>
        </p:txBody>
      </p:sp>
      <p:pic>
        <p:nvPicPr>
          <p:cNvPr id="5123" name="Picture 3" descr="C:\Users\plb8\AppData\Local\Microsoft\Windows\Temporary Internet Files\Content.IE5\JFTN341L\iv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5" y="2439852"/>
            <a:ext cx="1752605" cy="117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3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National Program of Cancer Registries</a:t>
            </a:r>
            <a:endParaRPr lang="en-US" sz="3200" b="1" dirty="0">
              <a:latin typeface="Calibri" panose="020F0502020204030204" pitchFamily="34" charset="0"/>
            </a:endParaRPr>
          </a:p>
        </p:txBody>
      </p:sp>
      <p:sp>
        <p:nvSpPr>
          <p:cNvPr id="3" name="TextBox 2"/>
          <p:cNvSpPr txBox="1"/>
          <p:nvPr/>
        </p:nvSpPr>
        <p:spPr>
          <a:xfrm>
            <a:off x="447671" y="1427492"/>
            <a:ext cx="7743825" cy="830997"/>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Population-based surveillance system of cancer registries which collects data on cancer for 96% of the U.S.</a:t>
            </a:r>
          </a:p>
        </p:txBody>
      </p:sp>
      <p:sp>
        <p:nvSpPr>
          <p:cNvPr id="4" name="TextBox 3"/>
          <p:cNvSpPr txBox="1"/>
          <p:nvPr/>
        </p:nvSpPr>
        <p:spPr>
          <a:xfrm>
            <a:off x="447670" y="2439852"/>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NPCR Restricted Access File</a:t>
            </a:r>
            <a:endParaRPr lang="en-US" sz="2400" b="1" dirty="0">
              <a:solidFill>
                <a:srgbClr val="333333"/>
              </a:solidFill>
              <a:latin typeface="Calibri" panose="020F0502020204030204" pitchFamily="34" charset="0"/>
            </a:endParaRPr>
          </a:p>
        </p:txBody>
      </p:sp>
      <p:sp>
        <p:nvSpPr>
          <p:cNvPr id="5" name="TextBox 4"/>
          <p:cNvSpPr txBox="1"/>
          <p:nvPr/>
        </p:nvSpPr>
        <p:spPr>
          <a:xfrm>
            <a:off x="876298" y="2903750"/>
            <a:ext cx="7400923" cy="707886"/>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Includes demographics, cancer identification data, and stage/prognosis factors</a:t>
            </a:r>
          </a:p>
        </p:txBody>
      </p:sp>
      <p:sp>
        <p:nvSpPr>
          <p:cNvPr id="6" name="TextBox 5"/>
          <p:cNvSpPr txBox="1"/>
          <p:nvPr/>
        </p:nvSpPr>
        <p:spPr>
          <a:xfrm>
            <a:off x="447669" y="3775012"/>
            <a:ext cx="7743825" cy="461665"/>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Comparative Effectiveness Research (CER) Data</a:t>
            </a:r>
            <a:endParaRPr lang="en-US" sz="2400" b="1" dirty="0">
              <a:solidFill>
                <a:srgbClr val="333333"/>
              </a:solidFill>
              <a:latin typeface="Calibri" panose="020F0502020204030204" pitchFamily="34" charset="0"/>
            </a:endParaRPr>
          </a:p>
        </p:txBody>
      </p:sp>
      <p:sp>
        <p:nvSpPr>
          <p:cNvPr id="7" name="TextBox 6"/>
          <p:cNvSpPr txBox="1"/>
          <p:nvPr/>
        </p:nvSpPr>
        <p:spPr>
          <a:xfrm>
            <a:off x="876297" y="4238910"/>
            <a:ext cx="7400923" cy="1015663"/>
          </a:xfrm>
          <a:prstGeom prst="rect">
            <a:avLst/>
          </a:prstGeom>
          <a:noFill/>
        </p:spPr>
        <p:txBody>
          <a:bodyPr wrap="square" rtlCol="0">
            <a:spAutoFit/>
          </a:bodyPr>
          <a:lstStyle/>
          <a:p>
            <a:pPr marL="342900" lvl="1" indent="-342900">
              <a:buClr>
                <a:schemeClr val="tx1"/>
              </a:buClr>
              <a:buFont typeface="Arial" panose="020B0604020202020204" pitchFamily="34" charset="0"/>
              <a:buChar char="•"/>
            </a:pPr>
            <a:r>
              <a:rPr lang="en-US" sz="2000" dirty="0" smtClean="0">
                <a:solidFill>
                  <a:schemeClr val="bg2"/>
                </a:solidFill>
              </a:rPr>
              <a:t>Includes treatment and biomarker data for 2011 breast, colon, and rectal cancers and chronic myeloid leukemia cases collected from ten geographically diverse registries</a:t>
            </a:r>
          </a:p>
        </p:txBody>
      </p:sp>
      <p:pic>
        <p:nvPicPr>
          <p:cNvPr id="4099" name="Picture 3" descr="C:\Users\plb8\AppData\Local\Microsoft\Windows\Temporary Internet Files\Content.IE5\RC42KYWS\Cancer_Biolog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888" y="5111081"/>
            <a:ext cx="1205670" cy="119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1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9972" y="490743"/>
            <a:ext cx="6549656" cy="710048"/>
          </a:xfrm>
        </p:spPr>
        <p:txBody>
          <a:bodyPr/>
          <a:lstStyle/>
          <a:p>
            <a:r>
              <a:rPr lang="en-US" sz="3200" dirty="0" smtClean="0"/>
              <a:t>National Health and Nutrition   Examination Survey </a:t>
            </a:r>
            <a:endParaRPr lang="en-US" sz="3200" dirty="0"/>
          </a:p>
        </p:txBody>
      </p:sp>
      <p:sp>
        <p:nvSpPr>
          <p:cNvPr id="124930" name="Rectangle 2"/>
          <p:cNvSpPr>
            <a:spLocks noGrp="1" noChangeArrowheads="1"/>
          </p:cNvSpPr>
          <p:nvPr>
            <p:ph idx="1"/>
          </p:nvPr>
        </p:nvSpPr>
        <p:spPr>
          <a:xfrm>
            <a:off x="460181" y="1306894"/>
            <a:ext cx="8229600" cy="4191000"/>
          </a:xfrm>
        </p:spPr>
        <p:txBody>
          <a:bodyPr/>
          <a:lstStyle/>
          <a:p>
            <a:r>
              <a:rPr lang="en-US" sz="2600" dirty="0" smtClean="0"/>
              <a:t>Standardized </a:t>
            </a:r>
            <a:r>
              <a:rPr lang="en-US" sz="2600" dirty="0"/>
              <a:t>physical examinations, laboratory tests, personal interviews with a nationally representative annual sample of ~5,000 </a:t>
            </a:r>
            <a:r>
              <a:rPr lang="en-US" sz="2600" dirty="0" smtClean="0"/>
              <a:t>persons.</a:t>
            </a:r>
          </a:p>
          <a:p>
            <a:r>
              <a:rPr lang="en-US" sz="2600" dirty="0" smtClean="0"/>
              <a:t>Data on:</a:t>
            </a:r>
          </a:p>
          <a:p>
            <a:pPr lvl="1"/>
            <a:r>
              <a:rPr lang="en-US" sz="2100" dirty="0" smtClean="0"/>
              <a:t>Disease/condition prevalence </a:t>
            </a:r>
          </a:p>
          <a:p>
            <a:pPr lvl="1"/>
            <a:r>
              <a:rPr lang="en-US" sz="2100" dirty="0" smtClean="0"/>
              <a:t>Nutrition </a:t>
            </a:r>
            <a:endParaRPr lang="en-US" sz="2100" dirty="0"/>
          </a:p>
          <a:p>
            <a:pPr lvl="1"/>
            <a:r>
              <a:rPr lang="en-US" sz="2100" dirty="0" smtClean="0"/>
              <a:t>Body measures</a:t>
            </a:r>
          </a:p>
          <a:p>
            <a:pPr lvl="1"/>
            <a:r>
              <a:rPr lang="en-US" sz="2100" dirty="0" smtClean="0"/>
              <a:t>Growth and development</a:t>
            </a:r>
          </a:p>
          <a:p>
            <a:pPr lvl="1"/>
            <a:r>
              <a:rPr lang="en-US" sz="2100" dirty="0"/>
              <a:t>Health-related </a:t>
            </a:r>
            <a:r>
              <a:rPr lang="en-US" sz="2100" dirty="0" smtClean="0"/>
              <a:t>behaviors</a:t>
            </a:r>
          </a:p>
          <a:p>
            <a:pPr lvl="1"/>
            <a:r>
              <a:rPr lang="en-US" sz="2100" dirty="0" smtClean="0"/>
              <a:t>Risk </a:t>
            </a:r>
            <a:r>
              <a:rPr lang="en-US" sz="2100" dirty="0"/>
              <a:t>factors</a:t>
            </a:r>
            <a:endParaRPr lang="en-US" sz="21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236" r="28113" b="8143"/>
          <a:stretch/>
        </p:blipFill>
        <p:spPr>
          <a:xfrm>
            <a:off x="4565351" y="3462729"/>
            <a:ext cx="4151048" cy="2845279"/>
          </a:xfrm>
          <a:prstGeom prst="rect">
            <a:avLst/>
          </a:prstGeom>
          <a:ln>
            <a:solidFill>
              <a:schemeClr val="tx1"/>
            </a:solidFill>
          </a:ln>
        </p:spPr>
      </p:pic>
      <p:pic>
        <p:nvPicPr>
          <p:cNvPr id="6" name="Picture 4" descr="http://umt.net.ua/images/old_/nhan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2008" y="378631"/>
            <a:ext cx="1408066" cy="82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41246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Concluding Thoughts</a:t>
            </a:r>
            <a:endParaRPr lang="en-US" sz="3200" b="1" dirty="0">
              <a:latin typeface="Calibri" panose="020F0502020204030204" pitchFamily="34" charset="0"/>
            </a:endParaRPr>
          </a:p>
        </p:txBody>
      </p:sp>
      <p:sp>
        <p:nvSpPr>
          <p:cNvPr id="3" name="TextBox 2"/>
          <p:cNvSpPr txBox="1"/>
          <p:nvPr/>
        </p:nvSpPr>
        <p:spPr>
          <a:xfrm>
            <a:off x="476245" y="1227467"/>
            <a:ext cx="7743825" cy="4893647"/>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Some data cannot be released publicly</a:t>
            </a:r>
          </a:p>
          <a:p>
            <a:pPr>
              <a:buClr>
                <a:schemeClr val="tx1"/>
              </a:buClr>
            </a:pPr>
            <a:endParaRPr lang="en-US" sz="24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The RDC provides a safe place for important research that requires access to restricted data to be completed</a:t>
            </a:r>
          </a:p>
          <a:p>
            <a:pPr>
              <a:buClr>
                <a:schemeClr val="tx1"/>
              </a:buClr>
            </a:pPr>
            <a:endParaRPr lang="en-US" sz="24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Together our policies and procedures (proposal process, limited access, confidentiality training and paperwork, and output review) provide layers of security to our data</a:t>
            </a:r>
          </a:p>
          <a:p>
            <a:pPr>
              <a:buClr>
                <a:schemeClr val="tx1"/>
              </a:buClr>
            </a:pPr>
            <a:endParaRPr lang="en-US" sz="2400" b="1" dirty="0" smtClean="0">
              <a:solidFill>
                <a:srgbClr val="333333"/>
              </a:solidFill>
              <a:latin typeface="Calibri" panose="020F0502020204030204" pitchFamily="34" charset="0"/>
            </a:endParaRPr>
          </a:p>
          <a:p>
            <a:pPr marL="342900" indent="-342900">
              <a:buClr>
                <a:schemeClr val="tx1"/>
              </a:buClr>
              <a:buFont typeface="Wingdings" panose="05000000000000000000" pitchFamily="2" charset="2"/>
              <a:buChar char="§"/>
            </a:pPr>
            <a:r>
              <a:rPr lang="en-US" sz="2400" b="1" dirty="0" smtClean="0">
                <a:solidFill>
                  <a:srgbClr val="333333"/>
                </a:solidFill>
                <a:latin typeface="Calibri" panose="020F0502020204030204" pitchFamily="34" charset="0"/>
              </a:rPr>
              <a:t>Combining health data with other sources of data (policy, contextual, economic, environmental, and administrative) can expand the utility of data without additional data collection and often with reduced costs</a:t>
            </a:r>
          </a:p>
        </p:txBody>
      </p:sp>
    </p:spTree>
    <p:extLst>
      <p:ext uri="{BB962C8B-B14F-4D97-AF65-F5344CB8AC3E}">
        <p14:creationId xmlns:p14="http://schemas.microsoft.com/office/powerpoint/2010/main" val="520871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075" y="583912"/>
            <a:ext cx="7200900" cy="584775"/>
          </a:xfrm>
          <a:prstGeom prst="rect">
            <a:avLst/>
          </a:prstGeom>
          <a:noFill/>
        </p:spPr>
        <p:txBody>
          <a:bodyPr wrap="square" rtlCol="0">
            <a:spAutoFit/>
          </a:bodyPr>
          <a:lstStyle/>
          <a:p>
            <a:pPr algn="ctr"/>
            <a:r>
              <a:rPr lang="en-US" sz="3200" b="1" dirty="0" smtClean="0">
                <a:latin typeface="Calibri" panose="020F0502020204030204" pitchFamily="34" charset="0"/>
              </a:rPr>
              <a:t>Questions</a:t>
            </a:r>
            <a:endParaRPr lang="en-US" sz="3200" b="1" dirty="0">
              <a:latin typeface="Calibri" panose="020F0502020204030204" pitchFamily="34" charset="0"/>
            </a:endParaRPr>
          </a:p>
        </p:txBody>
      </p:sp>
      <p:pic>
        <p:nvPicPr>
          <p:cNvPr id="8197" name="Picture 5" descr="C:\Users\plb8\AppData\Local\Microsoft\Windows\Temporary Internet Files\Content.IE5\JFTN341L\questions_graph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423160"/>
            <a:ext cx="2286000" cy="22783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plb8\AppData\Local\Microsoft\Windows\Temporary Internet Files\Content.IE5\S0ZIMDCI\questions-se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135" y="2423160"/>
            <a:ext cx="3037839" cy="227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1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799" y="425302"/>
            <a:ext cx="7610475" cy="598433"/>
          </a:xfrm>
        </p:spPr>
        <p:txBody>
          <a:bodyPr/>
          <a:lstStyle/>
          <a:p>
            <a:r>
              <a:rPr lang="en-US" sz="3200" dirty="0" smtClean="0"/>
              <a:t>National Health Care Surveys</a:t>
            </a:r>
            <a:endParaRPr lang="en-US" sz="3200" dirty="0"/>
          </a:p>
        </p:txBody>
      </p:sp>
      <p:sp>
        <p:nvSpPr>
          <p:cNvPr id="9219" name="Rectangle 14"/>
          <p:cNvSpPr>
            <a:spLocks noGrp="1" noChangeArrowheads="1"/>
          </p:cNvSpPr>
          <p:nvPr>
            <p:ph idx="1"/>
          </p:nvPr>
        </p:nvSpPr>
        <p:spPr>
          <a:xfrm>
            <a:off x="475640" y="1305907"/>
            <a:ext cx="8229600" cy="4191000"/>
          </a:xfrm>
        </p:spPr>
        <p:txBody>
          <a:bodyPr/>
          <a:lstStyle/>
          <a:p>
            <a:r>
              <a:rPr lang="en-US" dirty="0" smtClean="0"/>
              <a:t>Ambulatory and hospital care surveys</a:t>
            </a:r>
          </a:p>
          <a:p>
            <a:pPr lvl="1"/>
            <a:r>
              <a:rPr lang="en-US" dirty="0" smtClean="0"/>
              <a:t>National Ambulatory Medical Care Survey (NAMCS)</a:t>
            </a:r>
          </a:p>
          <a:p>
            <a:pPr lvl="2"/>
            <a:r>
              <a:rPr lang="en-US" dirty="0" smtClean="0"/>
              <a:t>Physician offices</a:t>
            </a:r>
          </a:p>
          <a:p>
            <a:pPr lvl="2"/>
            <a:r>
              <a:rPr lang="en-US" dirty="0" smtClean="0"/>
              <a:t>Community Health Centers</a:t>
            </a:r>
          </a:p>
          <a:p>
            <a:pPr lvl="1"/>
            <a:r>
              <a:rPr lang="en-US" dirty="0" smtClean="0"/>
              <a:t>National Hospital Ambulatory Medical Care Survey (NHAMCS)</a:t>
            </a:r>
          </a:p>
          <a:p>
            <a:pPr lvl="2"/>
            <a:r>
              <a:rPr lang="en-US" dirty="0" smtClean="0"/>
              <a:t>Outpatient Clinics</a:t>
            </a:r>
          </a:p>
          <a:p>
            <a:pPr lvl="2"/>
            <a:r>
              <a:rPr lang="en-US" dirty="0" smtClean="0"/>
              <a:t>Emergency rooms</a:t>
            </a:r>
          </a:p>
          <a:p>
            <a:pPr lvl="1"/>
            <a:r>
              <a:rPr lang="en-US" dirty="0" smtClean="0"/>
              <a:t>National Hospital Care Survey (NHCS) </a:t>
            </a:r>
          </a:p>
          <a:p>
            <a:pPr lvl="2"/>
            <a:r>
              <a:rPr lang="en-US" dirty="0" smtClean="0"/>
              <a:t>Inpatient care -- hospitals</a:t>
            </a:r>
          </a:p>
          <a:p>
            <a:r>
              <a:rPr lang="en-US" dirty="0" smtClean="0"/>
              <a:t>Long-term care surveys</a:t>
            </a:r>
          </a:p>
          <a:p>
            <a:pPr lvl="1"/>
            <a:r>
              <a:rPr lang="en-US" dirty="0" smtClean="0"/>
              <a:t>National Study of Long-Term Care Providers (NSLTCP)</a:t>
            </a:r>
          </a:p>
          <a:p>
            <a:pPr lvl="2"/>
            <a:r>
              <a:rPr lang="en-US" dirty="0" smtClean="0"/>
              <a:t>Administrative data:  home health agencies, nursing homes, hospices</a:t>
            </a:r>
          </a:p>
          <a:p>
            <a:pPr lvl="2"/>
            <a:r>
              <a:rPr lang="en-US" dirty="0" smtClean="0"/>
              <a:t>Questionnaire data:  adult day services centers, residential care communities</a:t>
            </a:r>
          </a:p>
          <a:p>
            <a:pPr marL="457200" lvl="1" indent="0">
              <a:buNone/>
            </a:pPr>
            <a:endParaRPr lang="en-US" dirty="0" smtClean="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492" y="425302"/>
            <a:ext cx="1374748" cy="137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plb8\AppData\Local\Microsoft\Windows\Temporary Internet Files\Content.IE5\JFTN341L\Emergency Roo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187" y="3457324"/>
            <a:ext cx="1890713" cy="1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66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title"/>
          </p:nvPr>
        </p:nvSpPr>
        <p:spPr>
          <a:xfrm>
            <a:off x="466725" y="457200"/>
            <a:ext cx="8229600" cy="788988"/>
          </a:xfrm>
        </p:spPr>
        <p:txBody>
          <a:bodyPr/>
          <a:lstStyle/>
          <a:p>
            <a:r>
              <a:rPr lang="en-US" sz="3200" dirty="0" smtClean="0"/>
              <a:t>NCHS Health Care Data</a:t>
            </a:r>
          </a:p>
        </p:txBody>
      </p:sp>
      <p:sp>
        <p:nvSpPr>
          <p:cNvPr id="2" name="Content Placeholder 1"/>
          <p:cNvSpPr>
            <a:spLocks noGrp="1"/>
          </p:cNvSpPr>
          <p:nvPr>
            <p:ph idx="1"/>
          </p:nvPr>
        </p:nvSpPr>
        <p:spPr>
          <a:xfrm>
            <a:off x="457200" y="1600201"/>
            <a:ext cx="8229600" cy="4191000"/>
          </a:xfrm>
        </p:spPr>
        <p:txBody>
          <a:bodyPr/>
          <a:lstStyle/>
          <a:p>
            <a:r>
              <a:rPr lang="en-US" dirty="0" smtClean="0"/>
              <a:t>Characteristics </a:t>
            </a:r>
            <a:r>
              <a:rPr lang="en-US" dirty="0"/>
              <a:t>of the practice</a:t>
            </a:r>
          </a:p>
          <a:p>
            <a:r>
              <a:rPr lang="en-US" dirty="0"/>
              <a:t>Characteristics of health care providers</a:t>
            </a:r>
          </a:p>
          <a:p>
            <a:r>
              <a:rPr lang="en-US" dirty="0"/>
              <a:t>Characteristics of patients</a:t>
            </a:r>
          </a:p>
          <a:p>
            <a:r>
              <a:rPr lang="en-US" dirty="0"/>
              <a:t>Diagnosis</a:t>
            </a:r>
          </a:p>
          <a:p>
            <a:r>
              <a:rPr lang="en-US" dirty="0"/>
              <a:t>Treatment and services</a:t>
            </a:r>
          </a:p>
          <a:p>
            <a:r>
              <a:rPr lang="en-US" dirty="0"/>
              <a:t>Patterns of disease</a:t>
            </a:r>
          </a:p>
          <a:p>
            <a:r>
              <a:rPr lang="en-US" dirty="0"/>
              <a:t>Use of technology and </a:t>
            </a:r>
            <a:r>
              <a:rPr lang="en-US" dirty="0" smtClean="0"/>
              <a:t>drugs</a:t>
            </a:r>
          </a:p>
          <a:p>
            <a:pPr marL="0" indent="0" algn="ctr">
              <a:buNone/>
            </a:pPr>
            <a:endParaRPr lang="en-US" sz="2200" dirty="0" smtClean="0"/>
          </a:p>
          <a:p>
            <a:pPr marL="0" indent="0">
              <a:buNone/>
            </a:pPr>
            <a:endParaRPr lang="en-US" dirty="0"/>
          </a:p>
        </p:txBody>
      </p:sp>
      <p:pic>
        <p:nvPicPr>
          <p:cNvPr id="5127" name="Picture 7" descr="C:\Users\plb8\AppData\Local\Microsoft\Windows\Temporary Internet Files\Content.IE5\S0ZIMDCI\prescribed-treatment-1361863225_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246" y="3990975"/>
            <a:ext cx="26860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87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265113"/>
            <a:ext cx="7562850" cy="734355"/>
          </a:xfrm>
        </p:spPr>
        <p:txBody>
          <a:bodyPr/>
          <a:lstStyle/>
          <a:p>
            <a:r>
              <a:rPr lang="en-US" sz="3200" dirty="0" smtClean="0"/>
              <a:t>National Health Interview Survey</a:t>
            </a:r>
          </a:p>
        </p:txBody>
      </p:sp>
      <p:sp>
        <p:nvSpPr>
          <p:cNvPr id="2" name="Content Placeholder 1"/>
          <p:cNvSpPr>
            <a:spLocks noGrp="1"/>
          </p:cNvSpPr>
          <p:nvPr>
            <p:ph idx="1"/>
          </p:nvPr>
        </p:nvSpPr>
        <p:spPr>
          <a:xfrm>
            <a:off x="456871" y="1461328"/>
            <a:ext cx="8229600" cy="4444171"/>
          </a:xfrm>
        </p:spPr>
        <p:txBody>
          <a:bodyPr/>
          <a:lstStyle/>
          <a:p>
            <a:pPr>
              <a:spcBef>
                <a:spcPts val="1000"/>
              </a:spcBef>
            </a:pPr>
            <a:r>
              <a:rPr lang="en-US" dirty="0"/>
              <a:t>In person, in home survey collects data </a:t>
            </a:r>
            <a:r>
              <a:rPr lang="en-US" dirty="0" smtClean="0"/>
              <a:t>on </a:t>
            </a:r>
            <a:r>
              <a:rPr lang="en-US" dirty="0"/>
              <a:t>about 87,500 persons in </a:t>
            </a:r>
            <a:r>
              <a:rPr lang="en-US" dirty="0" smtClean="0"/>
              <a:t>35,000 responding </a:t>
            </a:r>
            <a:r>
              <a:rPr lang="en-US" dirty="0"/>
              <a:t>households per year</a:t>
            </a:r>
            <a:r>
              <a:rPr lang="en-US" dirty="0" smtClean="0"/>
              <a:t>.*</a:t>
            </a:r>
          </a:p>
          <a:p>
            <a:pPr lvl="1">
              <a:spcBef>
                <a:spcPts val="1000"/>
              </a:spcBef>
            </a:pPr>
            <a:r>
              <a:rPr lang="en-US" dirty="0" smtClean="0"/>
              <a:t>Representative </a:t>
            </a:r>
            <a:r>
              <a:rPr lang="en-US" dirty="0"/>
              <a:t>of the </a:t>
            </a:r>
            <a:r>
              <a:rPr lang="en-US" dirty="0" err="1"/>
              <a:t>noninstitutionalized</a:t>
            </a:r>
            <a:r>
              <a:rPr lang="en-US" dirty="0"/>
              <a:t> civilian U.S. population</a:t>
            </a:r>
            <a:r>
              <a:rPr lang="en-US" dirty="0" smtClean="0"/>
              <a:t>.</a:t>
            </a:r>
          </a:p>
          <a:p>
            <a:pPr>
              <a:spcBef>
                <a:spcPts val="1000"/>
              </a:spcBef>
            </a:pPr>
            <a:r>
              <a:rPr lang="en-US" dirty="0" smtClean="0"/>
              <a:t>Data on:</a:t>
            </a:r>
            <a:endParaRPr lang="en-US" dirty="0"/>
          </a:p>
          <a:p>
            <a:pPr lvl="1">
              <a:spcBef>
                <a:spcPts val="1000"/>
              </a:spcBef>
            </a:pPr>
            <a:r>
              <a:rPr lang="en-US" dirty="0"/>
              <a:t>Health status, health conditions, functioning and disability</a:t>
            </a:r>
          </a:p>
          <a:p>
            <a:pPr lvl="1">
              <a:spcBef>
                <a:spcPts val="1000"/>
              </a:spcBef>
            </a:pPr>
            <a:r>
              <a:rPr lang="en-US" dirty="0"/>
              <a:t>Insurance coverage</a:t>
            </a:r>
          </a:p>
          <a:p>
            <a:pPr lvl="1">
              <a:spcBef>
                <a:spcPts val="1000"/>
              </a:spcBef>
            </a:pPr>
            <a:r>
              <a:rPr lang="en-US" dirty="0"/>
              <a:t>Access to and use of health services</a:t>
            </a:r>
          </a:p>
          <a:p>
            <a:pPr lvl="1">
              <a:spcBef>
                <a:spcPts val="1000"/>
              </a:spcBef>
            </a:pPr>
            <a:r>
              <a:rPr lang="en-US" dirty="0"/>
              <a:t>Immunization</a:t>
            </a:r>
          </a:p>
          <a:p>
            <a:pPr lvl="1">
              <a:spcBef>
                <a:spcPts val="1000"/>
              </a:spcBef>
            </a:pPr>
            <a:r>
              <a:rPr lang="en-US" dirty="0"/>
              <a:t>Health-related behaviors and risk </a:t>
            </a:r>
            <a:r>
              <a:rPr lang="en-US" dirty="0" smtClean="0"/>
              <a:t>factors</a:t>
            </a:r>
          </a:p>
          <a:p>
            <a:pPr lvl="1">
              <a:spcBef>
                <a:spcPts val="1000"/>
              </a:spcBef>
            </a:pPr>
            <a:r>
              <a:rPr lang="en-US" dirty="0" smtClean="0"/>
              <a:t>Special topics</a:t>
            </a:r>
            <a:endParaRPr lang="en-US" dirty="0"/>
          </a:p>
          <a:p>
            <a:endParaRPr lang="en-US" dirty="0"/>
          </a:p>
        </p:txBody>
      </p:sp>
      <p:sp>
        <p:nvSpPr>
          <p:cNvPr id="3" name="Text Placeholder 2"/>
          <p:cNvSpPr>
            <a:spLocks noGrp="1"/>
          </p:cNvSpPr>
          <p:nvPr>
            <p:ph type="body" sz="quarter" idx="11"/>
          </p:nvPr>
        </p:nvSpPr>
        <p:spPr>
          <a:xfrm>
            <a:off x="457200" y="6366652"/>
            <a:ext cx="8229600" cy="381000"/>
          </a:xfrm>
        </p:spPr>
        <p:txBody>
          <a:bodyPr/>
          <a:lstStyle/>
          <a:p>
            <a:r>
              <a:rPr lang="en-US" sz="1200" dirty="0"/>
              <a:t>* Usual sample </a:t>
            </a:r>
            <a:r>
              <a:rPr lang="en-US" sz="1200" dirty="0" smtClean="0"/>
              <a:t>size. PPHF supported expansion of 2013 </a:t>
            </a:r>
            <a:r>
              <a:rPr lang="en-US" sz="1200" dirty="0"/>
              <a:t>sample size to approximately </a:t>
            </a:r>
            <a:r>
              <a:rPr lang="en-US" sz="1200" dirty="0" smtClean="0"/>
              <a:t>41,300 </a:t>
            </a:r>
            <a:r>
              <a:rPr lang="en-US" sz="1200" dirty="0"/>
              <a:t>households</a:t>
            </a:r>
            <a:r>
              <a:rPr lang="en-US" sz="1200" dirty="0" smtClean="0"/>
              <a:t>.</a:t>
            </a:r>
            <a:endParaRPr lang="en-US" sz="1200" dirty="0"/>
          </a:p>
        </p:txBody>
      </p:sp>
      <p:pic>
        <p:nvPicPr>
          <p:cNvPr id="6" name="Picture 1073" descr="NHIS logo Final_3_05_09"/>
          <p:cNvPicPr>
            <a:picLocks noChangeAspect="1" noChangeArrowheads="1"/>
          </p:cNvPicPr>
          <p:nvPr/>
        </p:nvPicPr>
        <p:blipFill>
          <a:blip r:embed="rId3" cstate="print"/>
          <a:srcRect/>
          <a:stretch>
            <a:fillRect/>
          </a:stretch>
        </p:blipFill>
        <p:spPr bwMode="auto">
          <a:xfrm>
            <a:off x="7362497" y="191434"/>
            <a:ext cx="1496310" cy="1130437"/>
          </a:xfrm>
          <a:prstGeom prst="rect">
            <a:avLst/>
          </a:prstGeom>
          <a:noFill/>
          <a:ln w="9525">
            <a:noFill/>
            <a:miter lim="800000"/>
            <a:headEnd/>
            <a:tailEnd/>
          </a:ln>
        </p:spPr>
      </p:pic>
      <p:pic>
        <p:nvPicPr>
          <p:cNvPr id="3080" name="Picture 8" descr="C:\Users\plb8\AppData\Local\Microsoft\Windows\Temporary Internet Files\Content.IE5\S0ZIMDCI\3050003040_715a580f86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8775" y="5054699"/>
            <a:ext cx="1882775" cy="124439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plb8\AppData\Local\Microsoft\Windows\Temporary Internet Files\Content.IE5\AP9NHC4E\three-women-walkin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8375" y="3674459"/>
            <a:ext cx="1943100" cy="113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7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9576"/>
            <a:ext cx="8229600" cy="4191000"/>
          </a:xfrm>
        </p:spPr>
        <p:txBody>
          <a:bodyPr/>
          <a:lstStyle/>
          <a:p>
            <a:r>
              <a:rPr lang="en-US" dirty="0" smtClean="0"/>
              <a:t>In-person interview with men and women 15-44 years of age, representative of the </a:t>
            </a:r>
            <a:r>
              <a:rPr lang="en-US" dirty="0" err="1" smtClean="0"/>
              <a:t>noninstitutionalized</a:t>
            </a:r>
            <a:r>
              <a:rPr lang="en-US" dirty="0" smtClean="0"/>
              <a:t> civilian U.S. population</a:t>
            </a:r>
          </a:p>
          <a:p>
            <a:r>
              <a:rPr lang="en-US" dirty="0" smtClean="0"/>
              <a:t>Data on</a:t>
            </a:r>
          </a:p>
          <a:p>
            <a:pPr lvl="1"/>
            <a:r>
              <a:rPr lang="en-US" dirty="0" smtClean="0"/>
              <a:t>Reproductive health</a:t>
            </a:r>
          </a:p>
          <a:p>
            <a:pPr lvl="2"/>
            <a:r>
              <a:rPr lang="en-US" dirty="0" smtClean="0"/>
              <a:t>Fertility/infertility</a:t>
            </a:r>
          </a:p>
          <a:p>
            <a:pPr lvl="2"/>
            <a:r>
              <a:rPr lang="en-US" dirty="0" smtClean="0"/>
              <a:t>Contraception</a:t>
            </a:r>
          </a:p>
          <a:p>
            <a:pPr lvl="2"/>
            <a:r>
              <a:rPr lang="en-US" dirty="0" smtClean="0"/>
              <a:t>Pregnancy </a:t>
            </a:r>
          </a:p>
          <a:p>
            <a:pPr lvl="2"/>
            <a:r>
              <a:rPr lang="en-US" dirty="0" smtClean="0"/>
              <a:t>Sexual activity</a:t>
            </a:r>
          </a:p>
          <a:p>
            <a:pPr lvl="1"/>
            <a:r>
              <a:rPr lang="en-US" dirty="0" smtClean="0"/>
              <a:t>Family formation</a:t>
            </a:r>
          </a:p>
          <a:p>
            <a:pPr lvl="2"/>
            <a:r>
              <a:rPr lang="en-US" dirty="0" smtClean="0"/>
              <a:t>Marriage, divorce, cohabitation </a:t>
            </a:r>
          </a:p>
          <a:p>
            <a:endParaRPr lang="en-US" dirty="0"/>
          </a:p>
        </p:txBody>
      </p:sp>
      <p:sp>
        <p:nvSpPr>
          <p:cNvPr id="2" name="Title 1"/>
          <p:cNvSpPr>
            <a:spLocks noGrp="1"/>
          </p:cNvSpPr>
          <p:nvPr>
            <p:ph type="title"/>
          </p:nvPr>
        </p:nvSpPr>
        <p:spPr>
          <a:xfrm>
            <a:off x="457200" y="274638"/>
            <a:ext cx="8229600" cy="901019"/>
          </a:xfrm>
        </p:spPr>
        <p:txBody>
          <a:bodyPr/>
          <a:lstStyle/>
          <a:p>
            <a:r>
              <a:rPr lang="en-US" sz="3200" dirty="0" smtClean="0"/>
              <a:t>National Survey of Family Growth</a:t>
            </a:r>
            <a:endParaRPr lang="en-US" sz="3200" dirty="0"/>
          </a:p>
        </p:txBody>
      </p:sp>
      <p:pic>
        <p:nvPicPr>
          <p:cNvPr id="2052" name="Picture 4" descr="C:\Users\plb8\AppData\Local\Microsoft\Windows\Temporary Internet Files\Content.IE5\S0ZIMDCI\3766960004_2ff3243955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416" y="2832857"/>
            <a:ext cx="2246710" cy="291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2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625" y="284163"/>
            <a:ext cx="7677150" cy="948106"/>
          </a:xfrm>
        </p:spPr>
        <p:txBody>
          <a:bodyPr/>
          <a:lstStyle/>
          <a:p>
            <a:pPr>
              <a:defRPr/>
            </a:pPr>
            <a:r>
              <a:rPr lang="en-US" sz="3200" dirty="0" smtClean="0"/>
              <a:t>National Vital Statistics System</a:t>
            </a:r>
          </a:p>
        </p:txBody>
      </p:sp>
      <p:sp>
        <p:nvSpPr>
          <p:cNvPr id="2" name="Content Placeholder 1"/>
          <p:cNvSpPr>
            <a:spLocks noGrp="1"/>
          </p:cNvSpPr>
          <p:nvPr>
            <p:ph idx="1"/>
          </p:nvPr>
        </p:nvSpPr>
        <p:spPr>
          <a:xfrm>
            <a:off x="457200" y="1600201"/>
            <a:ext cx="8229600" cy="4191000"/>
          </a:xfrm>
        </p:spPr>
        <p:txBody>
          <a:bodyPr/>
          <a:lstStyle/>
          <a:p>
            <a:r>
              <a:rPr lang="en-US" dirty="0" smtClean="0"/>
              <a:t>Data </a:t>
            </a:r>
            <a:r>
              <a:rPr lang="en-US" dirty="0"/>
              <a:t>received from 57 vital registration jurisdictions (50 states, DC, NYC, 5 </a:t>
            </a:r>
            <a:r>
              <a:rPr lang="en-US" dirty="0" smtClean="0"/>
              <a:t>territories).</a:t>
            </a:r>
          </a:p>
          <a:p>
            <a:pPr lvl="1"/>
            <a:r>
              <a:rPr lang="en-US" dirty="0"/>
              <a:t>Births and </a:t>
            </a:r>
            <a:r>
              <a:rPr lang="en-US" dirty="0" smtClean="0"/>
              <a:t>information </a:t>
            </a:r>
            <a:r>
              <a:rPr lang="en-US" dirty="0"/>
              <a:t>on the pregnancy and </a:t>
            </a:r>
            <a:r>
              <a:rPr lang="en-US" dirty="0" smtClean="0"/>
              <a:t>delivery.</a:t>
            </a:r>
          </a:p>
          <a:p>
            <a:pPr lvl="1"/>
            <a:r>
              <a:rPr lang="en-US" dirty="0"/>
              <a:t>Deaths and information </a:t>
            </a:r>
            <a:r>
              <a:rPr lang="en-US" dirty="0" smtClean="0"/>
              <a:t>on </a:t>
            </a:r>
            <a:r>
              <a:rPr lang="en-US" dirty="0"/>
              <a:t>cause of </a:t>
            </a:r>
            <a:r>
              <a:rPr lang="en-US" dirty="0" smtClean="0"/>
              <a:t>death.</a:t>
            </a:r>
            <a:endParaRPr lang="en-US" dirty="0"/>
          </a:p>
          <a:p>
            <a:pPr>
              <a:spcBef>
                <a:spcPts val="1200"/>
              </a:spcBef>
            </a:pPr>
            <a:r>
              <a:rPr lang="en-US" dirty="0" smtClean="0"/>
              <a:t>Produces state and local level data.</a:t>
            </a:r>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613" y="612077"/>
            <a:ext cx="1542339" cy="72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5578" t="16466" r="14038" b="46658"/>
          <a:stretch>
            <a:fillRect/>
          </a:stretch>
        </p:blipFill>
        <p:spPr bwMode="auto">
          <a:xfrm>
            <a:off x="1454157" y="3795936"/>
            <a:ext cx="6235686" cy="2613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8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5db1b236-dc11-4002-84e6-011d648209bf"/>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DissolvingFlyThru.p3d 0"/>
  <p:tag name="POWER3D OPTIONS" val="Medium "/>
  <p:tag name="POWER3D IMAGE0" val="Pwrtrans.tga"/>
  <p:tag name="POWER3D SOUND" val="Dissolving Fly Thru"/>
</p:tagLst>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3492</TotalTime>
  <Words>3093</Words>
  <Application>Microsoft Office PowerPoint</Application>
  <PresentationFormat>On-screen Show (4:3)</PresentationFormat>
  <Paragraphs>386</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Myriad Web Pro</vt:lpstr>
      <vt:lpstr>Wingdings</vt:lpstr>
      <vt:lpstr>Myriad Pro</vt:lpstr>
      <vt:lpstr>Calibri</vt:lpstr>
      <vt:lpstr>Courier New</vt:lpstr>
      <vt:lpstr>CDC_OD_PPT_light([1]</vt:lpstr>
      <vt:lpstr>Health Data for Florida</vt:lpstr>
      <vt:lpstr>Department of Health and Human Services: National Center for Health Statistics</vt:lpstr>
      <vt:lpstr>Major NCHS Surveys &amp; Data Collections</vt:lpstr>
      <vt:lpstr>National Health and Nutrition   Examination Survey </vt:lpstr>
      <vt:lpstr>National Health Care Surveys</vt:lpstr>
      <vt:lpstr>NCHS Health Care Data</vt:lpstr>
      <vt:lpstr>National Health Interview Survey</vt:lpstr>
      <vt:lpstr>National Survey of Family Growth</vt:lpstr>
      <vt:lpstr>National Vital Statistics System</vt:lpstr>
      <vt:lpstr>NCHS Data Linkage</vt:lpstr>
      <vt:lpstr>NCHS Data Access                                 and Resources</vt:lpstr>
      <vt:lpstr>Types of Data and Data Access  http://www.cdc.gov/nchs/data_access.htm</vt:lpstr>
      <vt:lpstr>Research Data Center http://www.cdc.gov/rdc/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Barbara A Downs</cp:lastModifiedBy>
  <cp:revision>257</cp:revision>
  <cp:lastPrinted>2014-11-25T18:49:36Z</cp:lastPrinted>
  <dcterms:created xsi:type="dcterms:W3CDTF">2011-03-17T17:43:16Z</dcterms:created>
  <dcterms:modified xsi:type="dcterms:W3CDTF">2016-07-12T18:16:20Z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