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custDataLst>
    <p:tags r:id="rId15"/>
  </p:custDataLst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BB5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BB59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BBB59"/>
              </a:solidFill>
              <a:prstDash val="solid"/>
              <a:bevel/>
            </a:ln>
          </a:top>
          <a:bottom>
            <a:ln w="12700" cap="flat">
              <a:solidFill>
                <a:srgbClr val="9BBB5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BBB59"/>
              </a:solidFill>
              <a:prstDash val="solid"/>
              <a:bevel/>
            </a:ln>
          </a:top>
          <a:bottom>
            <a:ln w="12700" cap="flat">
              <a:solidFill>
                <a:srgbClr val="9BBB5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AHRQ</c:v>
                </c:pt>
                <c:pt idx="1">
                  <c:v>NCHS</c:v>
                </c:pt>
                <c:pt idx="2">
                  <c:v>Census 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7.4561403508771926E-2</c:v>
                </c:pt>
                <c:pt idx="1">
                  <c:v>0.39912280701754388</c:v>
                </c:pt>
                <c:pt idx="2">
                  <c:v>0.52631578947368418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0.68293</cdr:x>
      <cdr:y>0.80729</cdr:y>
    </cdr:from>
    <cdr:to>
      <cdr:x>0.92927</cdr:x>
      <cdr:y>0.90035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7000" y="2214563"/>
          <a:ext cx="962025" cy="2552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0.71707</cdr:x>
      <cdr:y>0.80382</cdr:y>
    </cdr:from>
    <cdr:to>
      <cdr:x>0.96098</cdr:x>
      <cdr:y>0.92535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00350" y="2205038"/>
          <a:ext cx="952500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April 2016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944983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1F497D"/>
                </a:solidFill>
              </a:rP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700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1pPr>
            <a:lvl2pPr marL="0" indent="457200" algn="ctr">
              <a:spcBef>
                <a:spcPts val="700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2pPr>
            <a:lvl3pPr marL="0" indent="914400" algn="ctr">
              <a:spcBef>
                <a:spcPts val="700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3pPr>
            <a:lvl4pPr marL="0" indent="1371600" algn="ctr">
              <a:spcBef>
                <a:spcPts val="700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4pPr>
            <a:lvl5pPr marL="0" indent="1828800" algn="ctr">
              <a:spcBef>
                <a:spcPts val="700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1F497D"/>
                </a:solidFill>
              </a:rP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1F497D"/>
                </a:solidFill>
              </a:rPr>
              <a:t>Title Text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1F497D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1F497D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1F497D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1F497D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1F497D"/>
                </a:solidFill>
              </a:rPr>
              <a:t>Body Level Five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1F497D"/>
                </a:solidFill>
              </a:rP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1F497D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1F497D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1F497D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1F497D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1F497D"/>
                </a:solidFill>
              </a:rPr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1F497D"/>
                </a:solidFill>
              </a:rPr>
              <a:t>Title Text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202504" y="1752600"/>
            <a:ext cx="8689976" cy="510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1F497D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1F497D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1F497D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1F497D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1F497D"/>
                </a:solidFill>
              </a:rP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8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1F497D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6858000" y="637254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ctr">
              <a:defRPr sz="1200" b="1">
                <a:solidFill>
                  <a:srgbClr val="D9D9D9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algn="ctr">
        <a:defRPr sz="4400" b="1">
          <a:solidFill>
            <a:srgbClr val="1F497D"/>
          </a:solidFill>
          <a:latin typeface="Arial"/>
          <a:ea typeface="Arial"/>
          <a:cs typeface="Arial"/>
          <a:sym typeface="Arial"/>
        </a:defRPr>
      </a:lvl1pPr>
      <a:lvl2pPr algn="ctr">
        <a:defRPr sz="4400" b="1">
          <a:solidFill>
            <a:srgbClr val="1F497D"/>
          </a:solidFill>
          <a:latin typeface="Arial"/>
          <a:ea typeface="Arial"/>
          <a:cs typeface="Arial"/>
          <a:sym typeface="Arial"/>
        </a:defRPr>
      </a:lvl2pPr>
      <a:lvl3pPr algn="ctr">
        <a:defRPr sz="4400" b="1">
          <a:solidFill>
            <a:srgbClr val="1F497D"/>
          </a:solidFill>
          <a:latin typeface="Arial"/>
          <a:ea typeface="Arial"/>
          <a:cs typeface="Arial"/>
          <a:sym typeface="Arial"/>
        </a:defRPr>
      </a:lvl3pPr>
      <a:lvl4pPr algn="ctr">
        <a:defRPr sz="4400" b="1">
          <a:solidFill>
            <a:srgbClr val="1F497D"/>
          </a:solidFill>
          <a:latin typeface="Arial"/>
          <a:ea typeface="Arial"/>
          <a:cs typeface="Arial"/>
          <a:sym typeface="Arial"/>
        </a:defRPr>
      </a:lvl4pPr>
      <a:lvl5pPr algn="ctr">
        <a:defRPr sz="4400" b="1">
          <a:solidFill>
            <a:srgbClr val="1F497D"/>
          </a:solidFill>
          <a:latin typeface="Arial"/>
          <a:ea typeface="Arial"/>
          <a:cs typeface="Arial"/>
          <a:sym typeface="Arial"/>
        </a:defRPr>
      </a:lvl5pPr>
      <a:lvl6pPr algn="ctr">
        <a:defRPr sz="4400" b="1">
          <a:solidFill>
            <a:srgbClr val="1F497D"/>
          </a:solidFill>
          <a:latin typeface="Arial"/>
          <a:ea typeface="Arial"/>
          <a:cs typeface="Arial"/>
          <a:sym typeface="Arial"/>
        </a:defRPr>
      </a:lvl6pPr>
      <a:lvl7pPr algn="ctr">
        <a:defRPr sz="4400" b="1">
          <a:solidFill>
            <a:srgbClr val="1F497D"/>
          </a:solidFill>
          <a:latin typeface="Arial"/>
          <a:ea typeface="Arial"/>
          <a:cs typeface="Arial"/>
          <a:sym typeface="Arial"/>
        </a:defRPr>
      </a:lvl7pPr>
      <a:lvl8pPr algn="ctr">
        <a:defRPr sz="4400" b="1">
          <a:solidFill>
            <a:srgbClr val="1F497D"/>
          </a:solidFill>
          <a:latin typeface="Arial"/>
          <a:ea typeface="Arial"/>
          <a:cs typeface="Arial"/>
          <a:sym typeface="Arial"/>
        </a:defRPr>
      </a:lvl8pPr>
      <a:lvl9pPr algn="ctr">
        <a:defRPr sz="4400" b="1">
          <a:solidFill>
            <a:srgbClr val="1F497D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400"/>
        </a:spcBef>
        <a:buSzPct val="100000"/>
        <a:buFont typeface="Wingdings"/>
        <a:buChar char="▪"/>
        <a:defRPr sz="2000">
          <a:solidFill>
            <a:srgbClr val="1F497D"/>
          </a:solidFill>
          <a:latin typeface="Calibri"/>
          <a:ea typeface="Calibri"/>
          <a:cs typeface="Calibri"/>
          <a:sym typeface="Calibri"/>
        </a:defRPr>
      </a:lvl1pPr>
      <a:lvl2pPr marL="774700" indent="-317500">
        <a:spcBef>
          <a:spcPts val="400"/>
        </a:spcBef>
        <a:buSzPct val="100000"/>
        <a:buFont typeface="Wingdings"/>
        <a:buChar char="▪"/>
        <a:defRPr sz="2000">
          <a:solidFill>
            <a:srgbClr val="1F497D"/>
          </a:solidFill>
          <a:latin typeface="Calibri"/>
          <a:ea typeface="Calibri"/>
          <a:cs typeface="Calibri"/>
          <a:sym typeface="Calibri"/>
        </a:defRPr>
      </a:lvl2pPr>
      <a:lvl3pPr marL="1200150" indent="-285750">
        <a:spcBef>
          <a:spcPts val="400"/>
        </a:spcBef>
        <a:buSzPct val="100000"/>
        <a:buFont typeface="Wingdings"/>
        <a:buChar char="▪"/>
        <a:defRPr sz="2000">
          <a:solidFill>
            <a:srgbClr val="1F497D"/>
          </a:solidFill>
          <a:latin typeface="Calibri"/>
          <a:ea typeface="Calibri"/>
          <a:cs typeface="Calibri"/>
          <a:sym typeface="Calibri"/>
        </a:defRPr>
      </a:lvl3pPr>
      <a:lvl4pPr marL="1698171" indent="-326571">
        <a:spcBef>
          <a:spcPts val="400"/>
        </a:spcBef>
        <a:buSzPct val="100000"/>
        <a:buFont typeface="Wingdings"/>
        <a:buChar char="▪"/>
        <a:defRPr sz="2000">
          <a:solidFill>
            <a:srgbClr val="1F497D"/>
          </a:solidFill>
          <a:latin typeface="Calibri"/>
          <a:ea typeface="Calibri"/>
          <a:cs typeface="Calibri"/>
          <a:sym typeface="Calibri"/>
        </a:defRPr>
      </a:lvl4pPr>
      <a:lvl5pPr marL="2209800" indent="-381000">
        <a:spcBef>
          <a:spcPts val="400"/>
        </a:spcBef>
        <a:buSzPct val="100000"/>
        <a:buFont typeface="Wingdings"/>
        <a:buChar char="▪"/>
        <a:defRPr sz="2000">
          <a:solidFill>
            <a:srgbClr val="1F497D"/>
          </a:solidFill>
          <a:latin typeface="Calibri"/>
          <a:ea typeface="Calibri"/>
          <a:cs typeface="Calibri"/>
          <a:sym typeface="Calibri"/>
        </a:defRPr>
      </a:lvl5pPr>
      <a:lvl6pPr marL="2514600" indent="-228600">
        <a:spcBef>
          <a:spcPts val="400"/>
        </a:spcBef>
        <a:buSzPct val="100000"/>
        <a:buFont typeface="Wingdings"/>
        <a:buChar char="•"/>
        <a:defRPr sz="2000">
          <a:solidFill>
            <a:srgbClr val="1F497D"/>
          </a:solidFill>
          <a:latin typeface="Calibri"/>
          <a:ea typeface="Calibri"/>
          <a:cs typeface="Calibri"/>
          <a:sym typeface="Calibri"/>
        </a:defRPr>
      </a:lvl6pPr>
      <a:lvl7pPr marL="2971800" indent="-228600">
        <a:spcBef>
          <a:spcPts val="400"/>
        </a:spcBef>
        <a:buSzPct val="100000"/>
        <a:buFont typeface="Wingdings"/>
        <a:buChar char="•"/>
        <a:defRPr sz="2000">
          <a:solidFill>
            <a:srgbClr val="1F497D"/>
          </a:solidFill>
          <a:latin typeface="Calibri"/>
          <a:ea typeface="Calibri"/>
          <a:cs typeface="Calibri"/>
          <a:sym typeface="Calibri"/>
        </a:defRPr>
      </a:lvl7pPr>
      <a:lvl8pPr marL="3429000" indent="-228600">
        <a:spcBef>
          <a:spcPts val="400"/>
        </a:spcBef>
        <a:buSzPct val="100000"/>
        <a:buFont typeface="Wingdings"/>
        <a:buChar char="•"/>
        <a:defRPr sz="2000">
          <a:solidFill>
            <a:srgbClr val="1F497D"/>
          </a:solidFill>
          <a:latin typeface="Calibri"/>
          <a:ea typeface="Calibri"/>
          <a:cs typeface="Calibri"/>
          <a:sym typeface="Calibri"/>
        </a:defRPr>
      </a:lvl8pPr>
      <a:lvl9pPr marL="3886200" indent="-228600">
        <a:spcBef>
          <a:spcPts val="400"/>
        </a:spcBef>
        <a:buSzPct val="100000"/>
        <a:buFont typeface="Wingdings"/>
        <a:buChar char="•"/>
        <a:defRPr sz="2000">
          <a:solidFill>
            <a:srgbClr val="1F497D"/>
          </a:solidFill>
          <a:latin typeface="Calibri"/>
          <a:ea typeface="Calibri"/>
          <a:cs typeface="Calibri"/>
          <a:sym typeface="Calibri"/>
        </a:defRPr>
      </a:lvl9pPr>
    </p:bodyStyle>
    <p:otherStyle>
      <a:lvl1pPr algn="ctr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ctr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ctr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ctr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ctr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ctr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ctr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ctr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ctr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778073" y="815975"/>
            <a:ext cx="7587854" cy="2471738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00" b="1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Research Opportunities at Federal Statistical Research Data Centers</a:t>
            </a:r>
            <a:r>
              <a:rPr sz="2400" dirty="0">
                <a:solidFill>
                  <a:srgbClr val="8080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sz="2400" dirty="0">
                <a:solidFill>
                  <a:srgbClr val="8080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400" dirty="0">
              <a:solidFill>
                <a:srgbClr val="80808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D9D9D9"/>
                </a:solidFill>
              </a:rPr>
              <a:t>1</a:t>
            </a:fld>
            <a:endParaRPr sz="1200" b="1">
              <a:solidFill>
                <a:srgbClr val="D9D9D9"/>
              </a:solidFill>
            </a:endParaRPr>
          </a:p>
        </p:txBody>
      </p:sp>
      <p:sp>
        <p:nvSpPr>
          <p:cNvPr id="32" name="Shape 32"/>
          <p:cNvSpPr/>
          <p:nvPr/>
        </p:nvSpPr>
        <p:spPr>
          <a:xfrm>
            <a:off x="1065697" y="3646170"/>
            <a:ext cx="7012606" cy="1623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>
              <a:lnSpc>
                <a:spcPct val="80000"/>
              </a:lnSpc>
              <a:spcBef>
                <a:spcPts val="1700"/>
              </a:spcBef>
            </a:pPr>
            <a:r>
              <a:rPr sz="2900" b="1" dirty="0">
                <a:solidFill>
                  <a:srgbClr val="888888"/>
                </a:solidFill>
              </a:rPr>
              <a:t>Shawn D. </a:t>
            </a:r>
            <a:r>
              <a:rPr sz="2900" b="1" dirty="0" err="1">
                <a:solidFill>
                  <a:srgbClr val="888888"/>
                </a:solidFill>
              </a:rPr>
              <a:t>Klimek</a:t>
            </a:r>
            <a:r>
              <a:rPr sz="2900" b="1" dirty="0">
                <a:solidFill>
                  <a:srgbClr val="888888"/>
                </a:solidFill>
              </a:rPr>
              <a:t>, Director of Research</a:t>
            </a:r>
          </a:p>
          <a:p>
            <a:pPr lvl="0" algn="ctr">
              <a:lnSpc>
                <a:spcPct val="80000"/>
              </a:lnSpc>
              <a:spcBef>
                <a:spcPts val="1700"/>
              </a:spcBef>
            </a:pPr>
            <a:r>
              <a:rPr sz="2900" b="1" dirty="0">
                <a:solidFill>
                  <a:srgbClr val="888888"/>
                </a:solidFill>
              </a:rPr>
              <a:t>Center for Economic Studies</a:t>
            </a:r>
          </a:p>
          <a:p>
            <a:pPr lvl="0" algn="ctr">
              <a:lnSpc>
                <a:spcPct val="80000"/>
              </a:lnSpc>
              <a:spcBef>
                <a:spcPts val="1700"/>
              </a:spcBef>
            </a:pPr>
            <a:r>
              <a:rPr sz="2900" b="1" dirty="0">
                <a:solidFill>
                  <a:srgbClr val="888888"/>
                </a:solidFill>
              </a:rPr>
              <a:t>U.S. Census Bureau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 dirty="0">
                <a:solidFill>
                  <a:srgbClr val="1F497D"/>
                </a:solidFill>
              </a:rPr>
              <a:t>FSRDC Data Protections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D9D9D9"/>
                </a:solidFill>
              </a:rPr>
              <a:t>10</a:t>
            </a:fld>
            <a:endParaRPr sz="1200" b="1">
              <a:solidFill>
                <a:srgbClr val="D9D9D9"/>
              </a:solidFill>
            </a:endParaRPr>
          </a:p>
        </p:txBody>
      </p:sp>
      <p:sp>
        <p:nvSpPr>
          <p:cNvPr id="69" name="Shape 69"/>
          <p:cNvSpPr/>
          <p:nvPr/>
        </p:nvSpPr>
        <p:spPr>
          <a:xfrm>
            <a:off x="246380" y="1436878"/>
            <a:ext cx="8837325" cy="4134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sz="3200" dirty="0"/>
              <a:t>Confidentiality</a:t>
            </a:r>
          </a:p>
          <a:p>
            <a:pPr marL="914400" lvl="1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sz="2800" dirty="0"/>
              <a:t>Title 13 (Census), Title </a:t>
            </a:r>
            <a:r>
              <a:rPr sz="2800" dirty="0" smtClean="0"/>
              <a:t>1</a:t>
            </a:r>
            <a:r>
              <a:rPr lang="en-US" sz="2800" dirty="0" smtClean="0"/>
              <a:t>5</a:t>
            </a:r>
            <a:r>
              <a:rPr sz="2800" dirty="0" smtClean="0"/>
              <a:t> </a:t>
            </a:r>
            <a:r>
              <a:rPr sz="2800" dirty="0"/>
              <a:t>(NCHS) and Title 26 (IRS) U.S. Code</a:t>
            </a:r>
          </a:p>
          <a:p>
            <a:pPr marL="914400" lvl="1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sz="2800" dirty="0"/>
              <a:t>Privacy Act</a:t>
            </a:r>
          </a:p>
          <a:p>
            <a:pPr marL="914400" lvl="1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sz="2800" dirty="0"/>
              <a:t>Confidential Information Protection Statistical Efficiency Act (CIPSEA)</a:t>
            </a:r>
          </a:p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sz="3200" dirty="0"/>
              <a:t>Census Special Sworn Status (oath for life) </a:t>
            </a:r>
          </a:p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sz="3200" dirty="0"/>
              <a:t>Substantial penalties for violation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 dirty="0">
                <a:solidFill>
                  <a:srgbClr val="1F497D"/>
                </a:solidFill>
              </a:rPr>
              <a:t>Projects by Agency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D9D9D9"/>
                </a:solidFill>
              </a:rPr>
              <a:t>11</a:t>
            </a:fld>
            <a:endParaRPr sz="1200" b="1">
              <a:solidFill>
                <a:srgbClr val="D9D9D9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4515509"/>
              </p:ext>
            </p:extLst>
          </p:nvPr>
        </p:nvGraphicFramePr>
        <p:xfrm>
          <a:off x="2667000" y="1905000"/>
          <a:ext cx="4010025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400" b="1" dirty="0" smtClean="0">
                <a:solidFill>
                  <a:srgbClr val="1F497D"/>
                </a:solidFill>
              </a:rPr>
              <a:t>Administrative Records Clearinghouse (FY2016)</a:t>
            </a:r>
            <a:endParaRPr sz="4400" b="1" dirty="0">
              <a:solidFill>
                <a:srgbClr val="1F497D"/>
              </a:solidFill>
            </a:endParaRP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D9D9D9"/>
                </a:solidFill>
              </a:rPr>
              <a:t>12</a:t>
            </a:fld>
            <a:endParaRPr sz="1200" b="1">
              <a:solidFill>
                <a:srgbClr val="D9D9D9"/>
              </a:solidFill>
            </a:endParaRPr>
          </a:p>
        </p:txBody>
      </p:sp>
      <p:sp>
        <p:nvSpPr>
          <p:cNvPr id="69" name="Shape 69"/>
          <p:cNvSpPr/>
          <p:nvPr/>
        </p:nvSpPr>
        <p:spPr>
          <a:xfrm>
            <a:off x="246380" y="1436878"/>
            <a:ext cx="8837325" cy="5162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Expedites acquisition of Federal and Federally-sponsored administrative data sources, improves data documentation, and maintains privacy protection and secure access to these data sources Confidential Information Protection Statistical Efficiency Act (CIPSEA)</a:t>
            </a:r>
          </a:p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Promotes the Federal Statistical System’s mission of providing quality, unbiased data to support reasoned, disciplined decisions including enabling higher-quality Federal program evaluations.</a:t>
            </a:r>
          </a:p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Supports the Department of </a:t>
            </a:r>
            <a:r>
              <a:rPr lang="en-US" sz="2400" dirty="0"/>
              <a:t>Commerce’s Data goal and objective 4.2 to “Improve data-based services, decision-making, and data sharing within the Department and within other parts of the Federal Government.” </a:t>
            </a:r>
          </a:p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71161434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 dirty="0">
                <a:solidFill>
                  <a:srgbClr val="1F497D"/>
                </a:solidFill>
              </a:rPr>
              <a:t>Goal (and Agenda)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D9D9D9"/>
                </a:solidFill>
              </a:rPr>
              <a:t>2</a:t>
            </a:fld>
            <a:endParaRPr sz="1200" b="1">
              <a:solidFill>
                <a:srgbClr val="D9D9D9"/>
              </a:solidFill>
            </a:endParaRPr>
          </a:p>
        </p:txBody>
      </p:sp>
      <p:sp>
        <p:nvSpPr>
          <p:cNvPr id="36" name="Shape 36"/>
          <p:cNvSpPr/>
          <p:nvPr/>
        </p:nvSpPr>
        <p:spPr>
          <a:xfrm>
            <a:off x="123621" y="1789683"/>
            <a:ext cx="8896758" cy="333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sz="3200" dirty="0"/>
              <a:t>Inform potential users and stakeholders about:</a:t>
            </a:r>
          </a:p>
          <a:p>
            <a:pPr marL="914400" lvl="1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sz="2800" dirty="0"/>
              <a:t>Federal Statistical Research Data Center (FSRDC) Program</a:t>
            </a:r>
          </a:p>
          <a:p>
            <a:pPr marL="914400" lvl="1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sz="2800" dirty="0"/>
              <a:t>Accessing Data</a:t>
            </a:r>
          </a:p>
          <a:p>
            <a:pPr marL="1257300" lvl="2" indent="-342900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</a:pPr>
            <a:r>
              <a:rPr sz="2400" dirty="0"/>
              <a:t>U.S. Census Bureau</a:t>
            </a:r>
          </a:p>
          <a:p>
            <a:pPr marL="1257300" lvl="2" indent="-342900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</a:pPr>
            <a:r>
              <a:rPr sz="2400" dirty="0"/>
              <a:t>National Center for Health Statistics (NCHS</a:t>
            </a:r>
            <a:r>
              <a:rPr sz="2400" dirty="0" smtClean="0"/>
              <a:t>)</a:t>
            </a:r>
            <a:endParaRPr lang="en-US" sz="2400" dirty="0" smtClean="0"/>
          </a:p>
          <a:p>
            <a:pPr marL="1257300" lvl="2" indent="-342900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Bureau of Labor Statistics (BLS)</a:t>
            </a:r>
            <a:endParaRPr sz="2400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 dirty="0">
                <a:solidFill>
                  <a:srgbClr val="1F497D"/>
                </a:solidFill>
              </a:rPr>
              <a:t>Homework?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D9D9D9"/>
                </a:solidFill>
              </a:rPr>
              <a:t>3</a:t>
            </a:fld>
            <a:endParaRPr sz="1200" b="1">
              <a:solidFill>
                <a:srgbClr val="D9D9D9"/>
              </a:solidFill>
            </a:endParaRPr>
          </a:p>
        </p:txBody>
      </p:sp>
      <p:sp>
        <p:nvSpPr>
          <p:cNvPr id="40" name="Shape 40"/>
          <p:cNvSpPr/>
          <p:nvPr/>
        </p:nvSpPr>
        <p:spPr>
          <a:xfrm>
            <a:off x="1143000" y="1935691"/>
            <a:ext cx="6934200" cy="2246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spcBef>
                <a:spcPts val="700"/>
              </a:spcBef>
              <a:buFont typeface="Wingdings"/>
              <a:defRPr sz="3200"/>
            </a:lvl1pPr>
          </a:lstStyle>
          <a:p>
            <a:pPr lvl="0">
              <a:defRPr sz="1800"/>
            </a:pPr>
            <a:r>
              <a:rPr sz="2800" dirty="0"/>
              <a:t>Prospective researchers in the coming weeks and months should be developing proposals to use the data available in the FSRDCs in support of a grant application to the National Science Foundation in </a:t>
            </a:r>
            <a:r>
              <a:rPr sz="2800" dirty="0" smtClean="0"/>
              <a:t>201</a:t>
            </a:r>
            <a:r>
              <a:rPr lang="en-US" sz="2800" dirty="0" smtClean="0"/>
              <a:t>6</a:t>
            </a:r>
            <a:r>
              <a:rPr sz="2800" dirty="0" smtClean="0"/>
              <a:t>.</a:t>
            </a:r>
            <a:endParaRPr sz="2800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 dirty="0">
                <a:solidFill>
                  <a:srgbClr val="1F497D"/>
                </a:solidFill>
              </a:rPr>
              <a:t>History of the FSRDC Program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D9D9D9"/>
                </a:solidFill>
              </a:rPr>
              <a:t>4</a:t>
            </a:fld>
            <a:endParaRPr sz="1200" b="1">
              <a:solidFill>
                <a:srgbClr val="D9D9D9"/>
              </a:solidFill>
            </a:endParaRPr>
          </a:p>
        </p:txBody>
      </p:sp>
      <p:sp>
        <p:nvSpPr>
          <p:cNvPr id="44" name="Shape 44"/>
          <p:cNvSpPr/>
          <p:nvPr/>
        </p:nvSpPr>
        <p:spPr>
          <a:xfrm>
            <a:off x="381000" y="1778950"/>
            <a:ext cx="8353398" cy="3898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sz="2800" dirty="0"/>
              <a:t>Census  Bureau wanted to increase access to business data, started at HQ in mid-1980’s</a:t>
            </a:r>
          </a:p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Expand</a:t>
            </a:r>
            <a:r>
              <a:rPr sz="2800" dirty="0" smtClean="0"/>
              <a:t>ed </a:t>
            </a:r>
            <a:r>
              <a:rPr sz="2800" dirty="0"/>
              <a:t>access through remote RDCs in Boston and Carnegie Mellon University in mid-1990’s</a:t>
            </a:r>
          </a:p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sz="2800" dirty="0"/>
              <a:t>Partnership with NSF in 1998</a:t>
            </a:r>
          </a:p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sz="2800" dirty="0"/>
              <a:t>Agreements with other agencies (AHRQ and NCHS) in mid-2000’s to use the </a:t>
            </a:r>
            <a:r>
              <a:rPr sz="2800" dirty="0" smtClean="0"/>
              <a:t>RDCs</a:t>
            </a:r>
            <a:endParaRPr lang="en-US" sz="2800" dirty="0" smtClean="0"/>
          </a:p>
          <a:p>
            <a:pPr marL="457200" lvl="8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Agreement with BLS signed in 2016</a:t>
            </a:r>
            <a:endParaRPr sz="2800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 dirty="0">
                <a:solidFill>
                  <a:srgbClr val="1F497D"/>
                </a:solidFill>
              </a:rPr>
              <a:t>Current Status of the FSRDCs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D9D9D9"/>
                </a:solidFill>
              </a:rPr>
              <a:t>5</a:t>
            </a:fld>
            <a:endParaRPr sz="1200" b="1">
              <a:solidFill>
                <a:srgbClr val="D9D9D9"/>
              </a:solidFill>
            </a:endParaRPr>
          </a:p>
        </p:txBody>
      </p:sp>
      <p:sp>
        <p:nvSpPr>
          <p:cNvPr id="48" name="Shape 48"/>
          <p:cNvSpPr/>
          <p:nvPr/>
        </p:nvSpPr>
        <p:spPr>
          <a:xfrm>
            <a:off x="533400" y="1447800"/>
            <a:ext cx="8186420" cy="4329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sz="2800" dirty="0"/>
              <a:t>January 2015: Interagency Council on Statistical Policy (ICSP) approves rebranding of Census RDCs to Federal Statistical RDCs</a:t>
            </a:r>
          </a:p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sz="2800" dirty="0"/>
              <a:t>February 2015: new website for the program is launched </a:t>
            </a:r>
          </a:p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sz="2800" dirty="0"/>
              <a:t>AHRQ, NCHS, and Census make their data available to approved researchers</a:t>
            </a:r>
          </a:p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sz="2800" dirty="0"/>
              <a:t>Currently: there are </a:t>
            </a:r>
            <a:r>
              <a:rPr lang="en-US" sz="2800" dirty="0" smtClean="0"/>
              <a:t>24</a:t>
            </a:r>
            <a:r>
              <a:rPr sz="2800" dirty="0" smtClean="0"/>
              <a:t> FSRDCs</a:t>
            </a:r>
            <a:endParaRPr lang="en-US" sz="2800" dirty="0" smtClean="0"/>
          </a:p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2016/2017: </a:t>
            </a:r>
            <a:r>
              <a:rPr lang="en-US" sz="2800" dirty="0"/>
              <a:t>6</a:t>
            </a:r>
            <a:r>
              <a:rPr lang="en-US" sz="2800" dirty="0" smtClean="0"/>
              <a:t> additional locations expected to open</a:t>
            </a:r>
            <a:endParaRPr sz="2800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 dirty="0">
                <a:solidFill>
                  <a:srgbClr val="1F497D"/>
                </a:solidFill>
              </a:rPr>
              <a:t>Current FSRDC Program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D9D9D9"/>
                </a:solidFill>
              </a:rPr>
              <a:t>6</a:t>
            </a:fld>
            <a:endParaRPr sz="1200" b="1">
              <a:solidFill>
                <a:srgbClr val="D9D9D9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57300"/>
            <a:ext cx="6705600" cy="45339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 dirty="0">
                <a:solidFill>
                  <a:srgbClr val="1F497D"/>
                </a:solidFill>
              </a:rPr>
              <a:t>ICSP Members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D9D9D9"/>
                </a:solidFill>
              </a:rPr>
              <a:t>7</a:t>
            </a:fld>
            <a:endParaRPr sz="1200" b="1">
              <a:solidFill>
                <a:srgbClr val="D9D9D9"/>
              </a:solidFill>
            </a:endParaRPr>
          </a:p>
        </p:txBody>
      </p:sp>
      <p:sp>
        <p:nvSpPr>
          <p:cNvPr id="56" name="Shape 56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0" tIns="0" rIns="0" bIns="0"/>
          <a:lstStyle/>
          <a:p>
            <a:pPr lvl="0" defTabSz="90525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2277" dirty="0"/>
              <a:t>Bureau of Economic Analysis</a:t>
            </a:r>
          </a:p>
          <a:p>
            <a:pPr lvl="0" defTabSz="90525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2277" dirty="0"/>
              <a:t>Economic Research Service*</a:t>
            </a:r>
          </a:p>
          <a:p>
            <a:pPr lvl="0" defTabSz="90525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2277" b="1" dirty="0"/>
              <a:t>U.S. Census Bureau*</a:t>
            </a:r>
            <a:endParaRPr sz="2277" dirty="0"/>
          </a:p>
          <a:p>
            <a:pPr lvl="0" defTabSz="90525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2277" b="1" dirty="0"/>
              <a:t>National Center for Health Statistics*</a:t>
            </a:r>
            <a:endParaRPr sz="2277" dirty="0"/>
          </a:p>
          <a:p>
            <a:pPr lvl="0" defTabSz="90525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2277" b="1" dirty="0"/>
              <a:t>Bureau of Labor Statistics</a:t>
            </a:r>
            <a:r>
              <a:rPr sz="2277" dirty="0"/>
              <a:t>*</a:t>
            </a:r>
          </a:p>
          <a:p>
            <a:pPr lvl="0" defTabSz="90525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2277" dirty="0"/>
              <a:t>Bureau of Justice Statistics*</a:t>
            </a:r>
          </a:p>
          <a:p>
            <a:pPr lvl="0" defTabSz="90525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2277" dirty="0"/>
              <a:t>National Center for Science and Engineering Statistics*</a:t>
            </a:r>
          </a:p>
        </p:txBody>
      </p:sp>
      <p:sp>
        <p:nvSpPr>
          <p:cNvPr id="57" name="Shape 57"/>
          <p:cNvSpPr/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342900" lvl="0" indent="-3429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</a:pPr>
            <a:r>
              <a:rPr sz="2300" dirty="0"/>
              <a:t>National Center for Education Statistics*</a:t>
            </a:r>
          </a:p>
          <a:p>
            <a:pPr marL="342900" lvl="0" indent="-3429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</a:pPr>
            <a:r>
              <a:rPr sz="2300" dirty="0"/>
              <a:t>Office of Management and Budget</a:t>
            </a:r>
          </a:p>
          <a:p>
            <a:pPr marL="342900" lvl="0" indent="-3429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</a:pPr>
            <a:r>
              <a:rPr sz="2300" dirty="0"/>
              <a:t>Energy Information Agency*</a:t>
            </a:r>
          </a:p>
          <a:p>
            <a:pPr marL="342900" lvl="0" indent="-3429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</a:pPr>
            <a:r>
              <a:rPr sz="2300" dirty="0"/>
              <a:t>Social Security Administration*</a:t>
            </a:r>
          </a:p>
          <a:p>
            <a:pPr marL="342900" lvl="0" indent="-3429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</a:pPr>
            <a:r>
              <a:rPr sz="2300" dirty="0"/>
              <a:t>National Agricultural Statistics Service</a:t>
            </a:r>
          </a:p>
          <a:p>
            <a:pPr marL="342900" lvl="0" indent="-3429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</a:pPr>
            <a:r>
              <a:rPr sz="2300" dirty="0"/>
              <a:t>Bureau of Transportation Statistics*</a:t>
            </a:r>
          </a:p>
          <a:p>
            <a:pPr marL="342900" lvl="0" indent="-3429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</a:pPr>
            <a:r>
              <a:rPr sz="2300" dirty="0"/>
              <a:t>Statistics of Income*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 dirty="0">
                <a:solidFill>
                  <a:srgbClr val="1F497D"/>
                </a:solidFill>
              </a:rPr>
              <a:t>Operations and Oversight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D9D9D9"/>
                </a:solidFill>
              </a:rPr>
              <a:t>8</a:t>
            </a:fld>
            <a:endParaRPr sz="1200" b="1">
              <a:solidFill>
                <a:srgbClr val="D9D9D9"/>
              </a:solidFill>
            </a:endParaRPr>
          </a:p>
        </p:txBody>
      </p:sp>
      <p:sp>
        <p:nvSpPr>
          <p:cNvPr id="61" name="Shape 61"/>
          <p:cNvSpPr/>
          <p:nvPr/>
        </p:nvSpPr>
        <p:spPr>
          <a:xfrm>
            <a:off x="516344" y="1290124"/>
            <a:ext cx="8531516" cy="5573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sz="3200" dirty="0"/>
              <a:t>Census</a:t>
            </a:r>
          </a:p>
          <a:p>
            <a:pPr marL="914400" lvl="1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sz="2800" dirty="0"/>
              <a:t>Lead role in the operations and coordination</a:t>
            </a:r>
          </a:p>
          <a:p>
            <a:pPr marL="914400" lvl="1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sz="2800" dirty="0"/>
              <a:t>Legal agreements</a:t>
            </a:r>
          </a:p>
          <a:p>
            <a:pPr marL="914400" lvl="1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sz="2800" dirty="0"/>
              <a:t>Points of Contact for partner agencies</a:t>
            </a:r>
          </a:p>
          <a:p>
            <a:pPr marL="1257300" lvl="2" indent="-342900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</a:pPr>
            <a:r>
              <a:rPr sz="2400" dirty="0"/>
              <a:t>AHRQ – </a:t>
            </a:r>
            <a:r>
              <a:rPr lang="en-US" sz="2400" dirty="0" smtClean="0"/>
              <a:t>Rachelle Hill</a:t>
            </a:r>
            <a:endParaRPr sz="2400" dirty="0"/>
          </a:p>
          <a:p>
            <a:pPr marL="1257300" lvl="2" indent="-342900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</a:pPr>
            <a:r>
              <a:rPr sz="2400" dirty="0"/>
              <a:t>NCHS – Angela Andrus</a:t>
            </a:r>
          </a:p>
          <a:p>
            <a:pPr marL="1257300" lvl="2" indent="-342900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</a:pPr>
            <a:r>
              <a:rPr sz="2400" dirty="0"/>
              <a:t>BLS – TBD</a:t>
            </a:r>
          </a:p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3200" dirty="0" smtClean="0"/>
              <a:t>Governance structure in development</a:t>
            </a:r>
            <a:endParaRPr lang="en-US" sz="3200" dirty="0"/>
          </a:p>
          <a:p>
            <a:pPr marL="914400" lvl="1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Office of Management and Budget and Census leading team</a:t>
            </a:r>
            <a:endParaRPr lang="en-US" sz="3200" dirty="0" smtClean="0"/>
          </a:p>
          <a:p>
            <a:pPr marL="457200" lvl="2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endParaRPr lang="en-US" sz="3200" dirty="0" smtClean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 dirty="0">
                <a:solidFill>
                  <a:srgbClr val="1F497D"/>
                </a:solidFill>
              </a:rPr>
              <a:t>Role of FSRDC Program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D9D9D9"/>
                </a:solidFill>
              </a:rPr>
              <a:t>9</a:t>
            </a:fld>
            <a:endParaRPr sz="1200" b="1">
              <a:solidFill>
                <a:srgbClr val="D9D9D9"/>
              </a:solidFill>
            </a:endParaRPr>
          </a:p>
        </p:txBody>
      </p:sp>
      <p:sp>
        <p:nvSpPr>
          <p:cNvPr id="65" name="Shape 65"/>
          <p:cNvSpPr/>
          <p:nvPr/>
        </p:nvSpPr>
        <p:spPr>
          <a:xfrm>
            <a:off x="417135" y="1513332"/>
            <a:ext cx="8958819" cy="334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sz="3200" dirty="0"/>
              <a:t>To facilitate</a:t>
            </a:r>
          </a:p>
          <a:p>
            <a:pPr marL="914400" lvl="1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sz="2800" dirty="0"/>
              <a:t>research</a:t>
            </a:r>
          </a:p>
          <a:p>
            <a:pPr marL="914400" lvl="1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sz="2800" dirty="0"/>
              <a:t>for a statistical purpose.</a:t>
            </a:r>
          </a:p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sz="3200" dirty="0"/>
              <a:t>Increase access to a wide variety of micro data</a:t>
            </a:r>
          </a:p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sz="3200" dirty="0"/>
              <a:t>Improve utility and quality of federal statistics</a:t>
            </a:r>
          </a:p>
          <a:p>
            <a:pPr marL="457200" lvl="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sz="3200" dirty="0"/>
              <a:t>Address policy questions</a:t>
            </a:r>
          </a:p>
        </p:txBody>
      </p:sp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3a382aaf-b0c0-4c41-b776-ec9e580e7991"/>
</p:tagLst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536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</vt:lpstr>
      <vt:lpstr>Research Opportunities at Federal Statistical Research Data Centers  </vt:lpstr>
      <vt:lpstr>Goal (and Agenda)</vt:lpstr>
      <vt:lpstr>Homework?</vt:lpstr>
      <vt:lpstr>History of the FSRDC Program</vt:lpstr>
      <vt:lpstr>Current Status of the FSRDCs</vt:lpstr>
      <vt:lpstr>Current FSRDC Program</vt:lpstr>
      <vt:lpstr>ICSP Members</vt:lpstr>
      <vt:lpstr>Operations and Oversight</vt:lpstr>
      <vt:lpstr>Role of FSRDC Program</vt:lpstr>
      <vt:lpstr>FSRDC Data Protections</vt:lpstr>
      <vt:lpstr>Projects by Agency</vt:lpstr>
      <vt:lpstr>Administrative Records Clearinghouse (FY2016)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Opportunities at Federal Statistical Research Data Centers</dc:title>
  <dc:creator>Barbara A Downs (CENSUS/CES FED)</dc:creator>
  <cp:lastModifiedBy>Barbara A Downs</cp:lastModifiedBy>
  <cp:revision>13</cp:revision>
  <dcterms:modified xsi:type="dcterms:W3CDTF">2016-07-13T15:42:51Z</dcterms:modified>
</cp:coreProperties>
</file>