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</p:sldMasterIdLst>
  <p:notesMasterIdLst>
    <p:notesMasterId r:id="rId26"/>
  </p:notesMasterIdLst>
  <p:handoutMasterIdLst>
    <p:handoutMasterId r:id="rId27"/>
  </p:handoutMasterIdLst>
  <p:sldIdLst>
    <p:sldId id="261" r:id="rId4"/>
    <p:sldId id="263" r:id="rId5"/>
    <p:sldId id="257" r:id="rId6"/>
    <p:sldId id="268" r:id="rId7"/>
    <p:sldId id="269" r:id="rId8"/>
    <p:sldId id="279" r:id="rId9"/>
    <p:sldId id="280" r:id="rId10"/>
    <p:sldId id="281" r:id="rId11"/>
    <p:sldId id="270" r:id="rId12"/>
    <p:sldId id="271" r:id="rId13"/>
    <p:sldId id="272" r:id="rId14"/>
    <p:sldId id="277" r:id="rId15"/>
    <p:sldId id="278" r:id="rId16"/>
    <p:sldId id="264" r:id="rId17"/>
    <p:sldId id="265" r:id="rId18"/>
    <p:sldId id="266" r:id="rId19"/>
    <p:sldId id="267" r:id="rId20"/>
    <p:sldId id="285" r:id="rId21"/>
    <p:sldId id="282" r:id="rId22"/>
    <p:sldId id="283" r:id="rId23"/>
    <p:sldId id="284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4" d="100"/>
          <a:sy n="54" d="100"/>
        </p:scale>
        <p:origin x="2232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7AF05-88B8-4C4E-9111-AF9DCA770C12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A2795-E5A4-4EC5-B95F-241DF915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4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7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8AB28-BB6F-40EF-89F2-5987C97B2E1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60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0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Presentation Title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85800" y="28956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440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581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94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85A3B-1089-4A90-9624-8CE8F04A20C7}" type="datetime1">
              <a:rPr lang="en-US"/>
              <a:pPr>
                <a:defRPr/>
              </a:pPr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6E8F7-90E9-4234-8F5E-1A49D6803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8" y="5899731"/>
            <a:ext cx="8439702" cy="976557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98" y="6199678"/>
            <a:ext cx="1017423" cy="60894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nls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crp/bibliography/articles_using_ocwc_data.pdf" TargetMode="External"/><Relationship Id="rId2" Type="http://schemas.openxmlformats.org/officeDocument/2006/relationships/hyperlink" Target="http://www.bls.gov/cex/oplc_program_comparisons.pdf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onaco.kristen@bls.go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BLS Data and the RDC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Kristen Monaco</a:t>
            </a:r>
          </a:p>
          <a:p>
            <a:endParaRPr lang="en-US" sz="3200" dirty="0">
              <a:latin typeface="+mn-lt"/>
            </a:endParaRPr>
          </a:p>
          <a:p>
            <a:r>
              <a:rPr lang="en-US" sz="3200" dirty="0" smtClean="0">
                <a:latin typeface="+mn-lt"/>
              </a:rPr>
              <a:t>April 2016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3819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792162"/>
          </a:xfrm>
        </p:spPr>
        <p:txBody>
          <a:bodyPr/>
          <a:lstStyle/>
          <a:p>
            <a:r>
              <a:rPr lang="en-US" dirty="0" smtClean="0"/>
              <a:t>National Compensation Survey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924800" cy="5029200"/>
          </a:xfrm>
        </p:spPr>
        <p:txBody>
          <a:bodyPr/>
          <a:lstStyle/>
          <a:p>
            <a:r>
              <a:rPr lang="en-US" sz="2400" dirty="0" smtClean="0"/>
              <a:t>Produces two employment cost measures using the pay survey portion of the NCS: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Employment Cost Index (ECI)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Employer Cost for Employee Compensation (ECEC)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Pay is defined as </a:t>
            </a:r>
            <a:r>
              <a:rPr lang="en-US" sz="2400" u="sng" dirty="0" smtClean="0"/>
              <a:t>straight-time</a:t>
            </a:r>
            <a:r>
              <a:rPr lang="en-US" sz="2400" dirty="0" smtClean="0"/>
              <a:t> wages and salaries plus select employer-provided </a:t>
            </a:r>
            <a:r>
              <a:rPr lang="en-US" sz="2400" u="sng" dirty="0" smtClean="0"/>
              <a:t>benefits.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Where benefits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Paid leave (vacation, holiday, sick leave)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Supplemental pay </a:t>
            </a:r>
            <a:r>
              <a:rPr lang="en-US" altLang="en-US" sz="2000" dirty="0" smtClean="0"/>
              <a:t>(overtime, nonproduction bonuses)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Insurance (health and life</a:t>
            </a:r>
            <a:r>
              <a:rPr lang="en-US" altLang="en-US" sz="2000" dirty="0" smtClean="0"/>
              <a:t>) and Retirement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Legally required (Social </a:t>
            </a:r>
            <a:r>
              <a:rPr lang="en-US" altLang="en-US" sz="2000" dirty="0" smtClean="0"/>
              <a:t>Security, workers compensation)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F864A6-6A10-4C69-81D7-F0238F05C88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28600"/>
            <a:ext cx="8153400" cy="609600"/>
          </a:xfrm>
        </p:spPr>
        <p:txBody>
          <a:bodyPr/>
          <a:lstStyle/>
          <a:p>
            <a:r>
              <a:rPr lang="en-US" dirty="0" smtClean="0"/>
              <a:t>NCS-Sample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924800" cy="48768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2400" dirty="0" smtClean="0"/>
              <a:t>Nationally representative sample of private industry establishments and State and local government agencies (</a:t>
            </a:r>
            <a:r>
              <a:rPr lang="en-US" sz="2400" u="sng" dirty="0" smtClean="0"/>
              <a:t>doesn’t cover federal government workers</a:t>
            </a:r>
            <a:r>
              <a:rPr lang="en-US" sz="2400" dirty="0" smtClean="0"/>
              <a:t>).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Where a </a:t>
            </a:r>
            <a:r>
              <a:rPr lang="en-US" sz="2400" u="sng" dirty="0" smtClean="0"/>
              <a:t>sample of jobs are selected </a:t>
            </a:r>
            <a:r>
              <a:rPr lang="en-US" sz="2400" dirty="0" smtClean="0"/>
              <a:t>from each—</a:t>
            </a:r>
            <a:r>
              <a:rPr lang="en-US" sz="2400" i="1" dirty="0" smtClean="0"/>
              <a:t>too burdensome to survey all jobs within</a:t>
            </a:r>
            <a:r>
              <a:rPr lang="en-US" sz="2400" dirty="0" smtClean="0"/>
              <a:t>. 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Note again, that jobs are sampled and </a:t>
            </a:r>
            <a:r>
              <a:rPr lang="en-US" sz="2400" u="sng" dirty="0"/>
              <a:t>not individual </a:t>
            </a:r>
            <a:r>
              <a:rPr lang="en-US" sz="2400" u="sng" dirty="0" smtClean="0"/>
              <a:t>workers</a:t>
            </a:r>
            <a:r>
              <a:rPr lang="en-US" sz="2400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There are approximately </a:t>
            </a:r>
            <a:r>
              <a:rPr lang="en-US" sz="2400" dirty="0" smtClean="0"/>
              <a:t>40,000 </a:t>
            </a:r>
            <a:r>
              <a:rPr lang="en-US" sz="2400" dirty="0"/>
              <a:t>jobs sampled </a:t>
            </a:r>
            <a:r>
              <a:rPr lang="en-US" sz="2400" u="sng" dirty="0"/>
              <a:t>each quarter</a:t>
            </a:r>
            <a:r>
              <a:rPr lang="en-US" sz="2400" dirty="0"/>
              <a:t>.</a:t>
            </a:r>
          </a:p>
          <a:p>
            <a:pPr marL="0" indent="0">
              <a:spcBef>
                <a:spcPts val="2400"/>
              </a:spcBef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F864A6-6A10-4C69-81D7-F0238F05C88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138160" cy="1173162"/>
          </a:xfrm>
        </p:spPr>
        <p:txBody>
          <a:bodyPr/>
          <a:lstStyle/>
          <a:p>
            <a:r>
              <a:rPr lang="en-US" dirty="0" smtClean="0"/>
              <a:t>NCS-Outputs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13816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NCS pay products:</a:t>
            </a:r>
          </a:p>
          <a:p>
            <a:pPr marL="347472" indent="-347472">
              <a:spcBef>
                <a:spcPts val="2400"/>
              </a:spcBef>
            </a:pPr>
            <a:r>
              <a:rPr lang="en-US" sz="2400" dirty="0" smtClean="0"/>
              <a:t>ECI indexes and ECEC cents-per-hour costs published quarterly.</a:t>
            </a:r>
          </a:p>
          <a:p>
            <a:pPr marL="347472" indent="-347472">
              <a:spcBef>
                <a:spcPts val="2400"/>
              </a:spcBef>
            </a:pPr>
            <a:r>
              <a:rPr lang="en-US" sz="2400" dirty="0" smtClean="0"/>
              <a:t>Both products are published by industry and occupational groups, Census divisions as well as select characteristics of jobs, such as full-time/part-time, union/nonunion, time/incentive pay.</a:t>
            </a:r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6F864A6-6A10-4C69-81D7-F0238F05C88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Longitudinal Surveys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18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What is the NLS Program?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A group of surveys in which the same individuals are </a:t>
            </a:r>
            <a:r>
              <a:rPr lang="en-US" altLang="en-US" sz="2400" dirty="0" err="1"/>
              <a:t>reinterviewed</a:t>
            </a:r>
            <a:r>
              <a:rPr lang="en-US" altLang="en-US" sz="2400" dirty="0"/>
              <a:t> periodically over many years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Focus is on labor market activities, but the surveys also obtain information on aspects of life that affect or are affected by labor market activity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Major categories include education and training; scores on aptitude tests; family background; marriages and other relationships; fertility; use of childcare services; health; alcohol, cigarette, and substance use; criminal activities, arrests, and incarcerations; military service</a:t>
            </a:r>
          </a:p>
        </p:txBody>
      </p:sp>
    </p:spTree>
    <p:extLst>
      <p:ext uri="{BB962C8B-B14F-4D97-AF65-F5344CB8AC3E}">
        <p14:creationId xmlns:p14="http://schemas.microsoft.com/office/powerpoint/2010/main" val="58171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Surveys of the NLS Program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Four original cohorts that began in the mid to late 1960s; all were conducted for DOL by the Census Bureau and are now </a:t>
            </a:r>
            <a:r>
              <a:rPr lang="en-US" altLang="en-US" dirty="0" smtClean="0"/>
              <a:t>discontinued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National Longitudinal Survey of Youth 1979 (NLSY79) – includes respondents born in the years 1957-64 and living in U.S. in </a:t>
            </a:r>
            <a:r>
              <a:rPr lang="en-US" altLang="en-US" dirty="0" smtClean="0"/>
              <a:t>1979</a:t>
            </a:r>
            <a:endParaRPr lang="en-US" dirty="0"/>
          </a:p>
          <a:p>
            <a:pPr lvl="1"/>
            <a:r>
              <a:rPr lang="en-US" dirty="0"/>
              <a:t>First interviewed in 1979 (ages 14 to 22) and interviewed for the 26thtime in 2014-15 (ages 50 to 58)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altLang="en-US" dirty="0" smtClean="0"/>
              <a:t>NLSY79 </a:t>
            </a:r>
            <a:r>
              <a:rPr lang="en-US" altLang="en-US" dirty="0"/>
              <a:t>Child and Young Adult surveys – include the biological children of female NLSY79 </a:t>
            </a:r>
            <a:r>
              <a:rPr lang="en-US" altLang="en-US" dirty="0" smtClean="0"/>
              <a:t>respondents</a:t>
            </a:r>
          </a:p>
          <a:p>
            <a:pPr lvl="1"/>
            <a:r>
              <a:rPr lang="en-US" dirty="0" smtClean="0"/>
              <a:t>Over </a:t>
            </a:r>
            <a:r>
              <a:rPr lang="en-US" dirty="0"/>
              <a:t>11,500 children born from 1970 to </a:t>
            </a:r>
            <a:r>
              <a:rPr lang="en-US" dirty="0" smtClean="0"/>
              <a:t>2011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National </a:t>
            </a:r>
            <a:r>
              <a:rPr lang="en-US" altLang="en-US" dirty="0"/>
              <a:t>Longitudinal Survey of Youth 1997 (NLSY97) – includes respondents born in the years 1980-84 and living in U.S. in </a:t>
            </a:r>
            <a:r>
              <a:rPr lang="en-US" altLang="en-US" dirty="0" smtClean="0"/>
              <a:t>1997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First </a:t>
            </a:r>
            <a:r>
              <a:rPr lang="en-US" dirty="0"/>
              <a:t>interviewed in 1997 (ages 12 to 17) and will be interviewed for 17th time in 2015-16 (ages 30 to 36) 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011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Three Levels of NLSY Data Available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sz="2400" dirty="0"/>
              <a:t>Public-Use Files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dirty="0"/>
              <a:t>Geocode Files – approved researchers can use these files for specified purposes at the facilities of their own institutions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400" dirty="0"/>
              <a:t>Zip Code/Census Tract Files and School Surveys – approved researchers can use these files for specified purposes </a:t>
            </a:r>
            <a:r>
              <a:rPr lang="en-US" altLang="en-US" sz="2400" dirty="0" smtClean="0"/>
              <a:t>at </a:t>
            </a:r>
            <a:r>
              <a:rPr lang="en-US" altLang="en-US" sz="2400" dirty="0"/>
              <a:t>BLS </a:t>
            </a:r>
            <a:r>
              <a:rPr lang="en-US" altLang="en-US" sz="2400" dirty="0" smtClean="0"/>
              <a:t>and soon at the RDCs.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/>
              <a:t>Census employees can use personal identifiers (date of birth, </a:t>
            </a:r>
            <a:r>
              <a:rPr lang="en-US" sz="2400" dirty="0" smtClean="0"/>
              <a:t>possibly address,…) </a:t>
            </a:r>
            <a:r>
              <a:rPr lang="en-US" sz="2400" dirty="0"/>
              <a:t>to match NLS data to Census data and possibly to other data residing in the RDCs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29480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NLSY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/>
              <a:t>More detailed information on the NLS program can be found on the BLS website at </a:t>
            </a:r>
            <a:r>
              <a:rPr lang="en-US" sz="2700" u="sng" dirty="0">
                <a:hlinkClick r:id="rId2"/>
              </a:rPr>
              <a:t>http://www.bls.gov/nls/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07490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Census of Fatal Occupational Injuries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7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BLS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986"/>
            <a:ext cx="8229600" cy="4854531"/>
          </a:xfrm>
        </p:spPr>
        <p:txBody>
          <a:bodyPr/>
          <a:lstStyle/>
          <a:p>
            <a:r>
              <a:rPr lang="en-US" dirty="0" smtClean="0"/>
              <a:t>Documented for existing program:</a:t>
            </a:r>
          </a:p>
          <a:p>
            <a:pPr marL="457200" lvl="1" indent="0">
              <a:buNone/>
            </a:pPr>
            <a:r>
              <a:rPr lang="en-US" dirty="0"/>
              <a:t>http://</a:t>
            </a:r>
            <a:r>
              <a:rPr lang="en-US" dirty="0" smtClean="0"/>
              <a:t>www.bls.gov/bls/blsresda.htm</a:t>
            </a:r>
          </a:p>
          <a:p>
            <a:r>
              <a:rPr lang="en-US" dirty="0" smtClean="0"/>
              <a:t>FSRDC access to BLS-only data</a:t>
            </a:r>
          </a:p>
          <a:p>
            <a:pPr lvl="1"/>
            <a:r>
              <a:rPr lang="en-US" dirty="0" smtClean="0"/>
              <a:t>Reach out to RDC administrator, but submit to BLS</a:t>
            </a:r>
          </a:p>
          <a:p>
            <a:pPr lvl="1"/>
            <a:r>
              <a:rPr lang="en-US" dirty="0" smtClean="0"/>
              <a:t>Once BLS approves, will send documentation to researcher who will provide to BLS administrator</a:t>
            </a:r>
          </a:p>
          <a:p>
            <a:pPr lvl="1"/>
            <a:r>
              <a:rPr lang="en-US" dirty="0" smtClean="0"/>
              <a:t>Census RDC process follows from there (SSS, etc.)</a:t>
            </a:r>
          </a:p>
          <a:p>
            <a:r>
              <a:rPr lang="en-US" dirty="0" smtClean="0"/>
              <a:t>FSRDC access to match BLS and Census data</a:t>
            </a:r>
          </a:p>
          <a:p>
            <a:pPr lvl="1"/>
            <a:r>
              <a:rPr lang="en-US" dirty="0" smtClean="0"/>
              <a:t>Submit concurrently to BLS and Census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527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BLS structure</a:t>
            </a:r>
          </a:p>
          <a:p>
            <a:r>
              <a:rPr lang="en-US" dirty="0" smtClean="0"/>
              <a:t>Brief overview of BLS establishment surveys</a:t>
            </a:r>
            <a:endParaRPr lang="en-US" dirty="0"/>
          </a:p>
          <a:p>
            <a:r>
              <a:rPr lang="en-US" dirty="0" smtClean="0"/>
              <a:t>Data sets for RDC</a:t>
            </a:r>
          </a:p>
          <a:p>
            <a:pPr lvl="1"/>
            <a:r>
              <a:rPr lang="en-US" dirty="0" smtClean="0"/>
              <a:t>Survey of Occupational Injuries and Illnesses</a:t>
            </a:r>
          </a:p>
          <a:p>
            <a:pPr lvl="1"/>
            <a:r>
              <a:rPr lang="en-US" dirty="0" smtClean="0"/>
              <a:t>National Compensation Survey</a:t>
            </a:r>
          </a:p>
          <a:p>
            <a:pPr lvl="1"/>
            <a:r>
              <a:rPr lang="en-US" dirty="0" smtClean="0"/>
              <a:t>National Longitudinal Surveys</a:t>
            </a:r>
          </a:p>
          <a:p>
            <a:pPr lvl="1"/>
            <a:r>
              <a:rPr lang="en-US" dirty="0" smtClean="0"/>
              <a:t>Census of Fatal Occupational Injuries</a:t>
            </a:r>
          </a:p>
        </p:txBody>
      </p:sp>
    </p:spTree>
    <p:extLst>
      <p:ext uri="{BB962C8B-B14F-4D97-AF65-F5344CB8AC3E}">
        <p14:creationId xmlns:p14="http://schemas.microsoft.com/office/powerpoint/2010/main" val="255539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ways similar to Census</a:t>
            </a:r>
          </a:p>
          <a:p>
            <a:pPr lvl="1"/>
            <a:r>
              <a:rPr lang="en-US" dirty="0" smtClean="0"/>
              <a:t>Statistical (non tabular) output</a:t>
            </a:r>
          </a:p>
          <a:p>
            <a:pPr lvl="1"/>
            <a:r>
              <a:rPr lang="en-US" dirty="0" smtClean="0"/>
              <a:t>Further the mission of BLS</a:t>
            </a:r>
          </a:p>
          <a:p>
            <a:r>
              <a:rPr lang="en-US" dirty="0" smtClean="0"/>
              <a:t>Note: the “owner” of the data is the program office.  They, along with corresponding research group, review the proposals.</a:t>
            </a:r>
          </a:p>
          <a:p>
            <a:pPr lvl="1"/>
            <a:r>
              <a:rPr lang="en-US" dirty="0" smtClean="0"/>
              <a:t>Refer back to list of program offices from 3/14 BLS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148005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BLS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on prices data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www.bls.gov/cex/oplc_program_comparisons.pdf</a:t>
            </a:r>
            <a:endParaRPr lang="en-US" dirty="0" smtClean="0"/>
          </a:p>
          <a:p>
            <a:r>
              <a:rPr lang="en-US" dirty="0" smtClean="0"/>
              <a:t>Publications using SOII, CFOI, NCS </a:t>
            </a:r>
            <a:r>
              <a:rPr lang="en-US" dirty="0" err="1" smtClean="0"/>
              <a:t>microdata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www.bls.gov/crp/bibliography/articles_using_ocwc_data.pdf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14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828800"/>
            <a:ext cx="82296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Kristen Monaco</a:t>
            </a:r>
            <a:br>
              <a:rPr lang="en-US" dirty="0"/>
            </a:br>
            <a:r>
              <a:rPr lang="en-US" dirty="0">
                <a:hlinkClick r:id="rId2"/>
              </a:rPr>
              <a:t>monaco.kristen@bls.gov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BLS Program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of Prices and Living Conditions</a:t>
            </a:r>
          </a:p>
          <a:p>
            <a:r>
              <a:rPr lang="en-US" dirty="0" smtClean="0"/>
              <a:t>Office of Employment and Unemployment Statistics</a:t>
            </a:r>
          </a:p>
          <a:p>
            <a:r>
              <a:rPr lang="en-US" dirty="0" smtClean="0"/>
              <a:t>Office of Compensation and Working Conditions</a:t>
            </a:r>
          </a:p>
          <a:p>
            <a:r>
              <a:rPr lang="en-US" dirty="0" smtClean="0"/>
              <a:t>Office of Productivity and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4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BLS Establishment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QCEW Sampling Frame</a:t>
            </a:r>
          </a:p>
          <a:p>
            <a:pPr lvl="1">
              <a:spcBef>
                <a:spcPts val="2400"/>
              </a:spcBef>
            </a:pPr>
            <a:r>
              <a:rPr lang="en-US" sz="2000" dirty="0"/>
              <a:t>Who’s included—it’s a </a:t>
            </a:r>
            <a:r>
              <a:rPr lang="en-US" sz="2000" i="1" dirty="0"/>
              <a:t>near</a:t>
            </a:r>
            <a:r>
              <a:rPr lang="en-US" sz="2000" dirty="0"/>
              <a:t> census of all workers (97% of civilian workers).</a:t>
            </a:r>
          </a:p>
          <a:p>
            <a:pPr lvl="1">
              <a:spcBef>
                <a:spcPts val="2400"/>
              </a:spcBef>
            </a:pPr>
            <a:r>
              <a:rPr lang="en-US" sz="2000" dirty="0"/>
              <a:t>These are workers principally covered under unemployment insurance (UI)</a:t>
            </a:r>
          </a:p>
          <a:p>
            <a:pPr lvl="1">
              <a:spcBef>
                <a:spcPts val="2400"/>
              </a:spcBef>
            </a:pPr>
            <a:r>
              <a:rPr lang="en-US" sz="2000" dirty="0"/>
              <a:t>The data are gathered from the required UI filings of about 9.5 million establishment (as of 1</a:t>
            </a:r>
            <a:r>
              <a:rPr lang="en-US" sz="2000" baseline="30000" dirty="0"/>
              <a:t>st</a:t>
            </a:r>
            <a:r>
              <a:rPr lang="en-US" sz="2000" dirty="0"/>
              <a:t> qtr. 2015)</a:t>
            </a:r>
          </a:p>
          <a:p>
            <a:pPr lvl="1">
              <a:spcBef>
                <a:spcPts val="2400"/>
              </a:spcBef>
            </a:pPr>
            <a:r>
              <a:rPr lang="en-US" sz="2000" dirty="0"/>
              <a:t>The survey gathers both employment and wages (</a:t>
            </a:r>
            <a:r>
              <a:rPr lang="en-US" sz="2000" u="sng" dirty="0"/>
              <a:t>total</a:t>
            </a:r>
            <a:r>
              <a:rPr lang="en-US" sz="2000" dirty="0"/>
              <a:t> payroll).</a:t>
            </a:r>
          </a:p>
        </p:txBody>
      </p:sp>
    </p:spTree>
    <p:extLst>
      <p:ext uri="{BB962C8B-B14F-4D97-AF65-F5344CB8AC3E}">
        <p14:creationId xmlns:p14="http://schemas.microsoft.com/office/powerpoint/2010/main" val="406427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of Occupational Injuries and Illnesses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0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Occupational Injuries and Illnesses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mandatory </a:t>
            </a:r>
            <a:r>
              <a:rPr lang="en-US" dirty="0"/>
              <a:t>annual survey of employers</a:t>
            </a:r>
          </a:p>
          <a:p>
            <a:r>
              <a:rPr lang="en-US" dirty="0"/>
              <a:t>Counts OSHA-recordable nonfatal workplace injuries and </a:t>
            </a:r>
            <a:r>
              <a:rPr lang="en-US" dirty="0" smtClean="0"/>
              <a:t>illnesses by establishment</a:t>
            </a:r>
            <a:endParaRPr lang="en-US" dirty="0"/>
          </a:p>
          <a:p>
            <a:pPr lvl="1"/>
            <a:r>
              <a:rPr lang="en-US" dirty="0"/>
              <a:t>Based on OSHA records employers keep during the year</a:t>
            </a:r>
          </a:p>
          <a:p>
            <a:pPr lvl="1"/>
            <a:r>
              <a:rPr lang="en-US" dirty="0"/>
              <a:t>Includes employers not otherwise required to keep OSHA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Contains case information for a subset of injuries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2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Occupational Injuries and Illnesses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BLS publishes rates and counts for</a:t>
            </a:r>
          </a:p>
          <a:p>
            <a:pPr lvl="1"/>
            <a:r>
              <a:rPr lang="en-US" dirty="0" smtClean="0"/>
              <a:t>Industry, ownership, size class</a:t>
            </a:r>
          </a:p>
          <a:p>
            <a:pPr lvl="1"/>
            <a:r>
              <a:rPr lang="en-US" dirty="0" smtClean="0"/>
              <a:t>Case types: Total, DJTR, DAFW</a:t>
            </a:r>
          </a:p>
          <a:p>
            <a:r>
              <a:rPr lang="en-US" dirty="0" smtClean="0"/>
              <a:t>DAFW case details include</a:t>
            </a:r>
          </a:p>
          <a:p>
            <a:pPr lvl="1"/>
            <a:r>
              <a:rPr lang="en-US" dirty="0" smtClean="0"/>
              <a:t>Case detail: Nature, Event, Part of Body, Source</a:t>
            </a:r>
          </a:p>
          <a:p>
            <a:pPr lvl="1"/>
            <a:r>
              <a:rPr lang="en-US" dirty="0" smtClean="0"/>
              <a:t>Demographics: Sex, Age, Race</a:t>
            </a:r>
          </a:p>
          <a:p>
            <a:pPr lvl="1"/>
            <a:r>
              <a:rPr lang="en-US" dirty="0" smtClean="0"/>
              <a:t>Other details: Time of event, tenure of worker, duration of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94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Occupational Injuries and Illnesses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 data include both establishment and case level files</a:t>
            </a:r>
          </a:p>
          <a:p>
            <a:r>
              <a:rPr lang="en-US" dirty="0" smtClean="0"/>
              <a:t>Research includes</a:t>
            </a:r>
          </a:p>
          <a:p>
            <a:pPr lvl="1"/>
            <a:r>
              <a:rPr lang="en-US" dirty="0" smtClean="0"/>
              <a:t>Public health</a:t>
            </a:r>
          </a:p>
          <a:p>
            <a:pPr lvl="1"/>
            <a:r>
              <a:rPr lang="en-US" dirty="0" smtClean="0"/>
              <a:t>OSHA policies</a:t>
            </a:r>
          </a:p>
          <a:p>
            <a:pPr lvl="1"/>
            <a:r>
              <a:rPr lang="en-US" dirty="0" smtClean="0"/>
              <a:t>Establishment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7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Compensation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090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EA-Part-time Work.potx" id="{49F2AAB8-9C70-42C1-BDEB-478407459787}" vid="{EE2898AA-666A-46F9-A530-2050ACE8E116}"/>
    </a:ext>
  </a:extLst>
</a:theme>
</file>

<file path=ppt/theme/theme2.xml><?xml version="1.0" encoding="utf-8"?>
<a:theme xmlns:a="http://schemas.openxmlformats.org/drawingml/2006/main" name="BLS Trendline Content Slide">
  <a:themeElements>
    <a:clrScheme name="BLS 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FFC000"/>
      </a:hlink>
      <a:folHlink>
        <a:srgbClr val="FFC00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EEA-Part-time Work.potx" id="{49F2AAB8-9C70-42C1-BDEB-478407459787}" vid="{247448BA-46BE-4048-9201-957E9BDB77A6}"/>
    </a:ext>
  </a:extLst>
</a:theme>
</file>

<file path=ppt/theme/theme3.xml><?xml version="1.0" encoding="utf-8"?>
<a:theme xmlns:a="http://schemas.openxmlformats.org/drawingml/2006/main" name="Contact Inform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EA-Part-time Work.potx" id="{49F2AAB8-9C70-42C1-BDEB-478407459787}" vid="{CC609D91-D142-4753-8B13-95910D5E24A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EEA-Part-time Work</Template>
  <TotalTime>1957</TotalTime>
  <Words>962</Words>
  <Application>Microsoft Office PowerPoint</Application>
  <PresentationFormat>On-screen Show (4:3)</PresentationFormat>
  <Paragraphs>116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Custom Design</vt:lpstr>
      <vt:lpstr>BLS Trendline Content Slide</vt:lpstr>
      <vt:lpstr>Contact Information</vt:lpstr>
      <vt:lpstr>BLS Data and the RDC</vt:lpstr>
      <vt:lpstr>Outline</vt:lpstr>
      <vt:lpstr>BLS Program Structure</vt:lpstr>
      <vt:lpstr>BLS Establishment Surveys</vt:lpstr>
      <vt:lpstr>Survey of Occupational Injuries and Illnesses</vt:lpstr>
      <vt:lpstr>Survey of Occupational Injuries and Illnesses</vt:lpstr>
      <vt:lpstr>Survey of Occupational Injuries and Illnesses</vt:lpstr>
      <vt:lpstr>Survey of Occupational Injuries and Illnesses</vt:lpstr>
      <vt:lpstr>National Compensation Survey</vt:lpstr>
      <vt:lpstr>National Compensation Survey </vt:lpstr>
      <vt:lpstr>NCS-Sample</vt:lpstr>
      <vt:lpstr>NCS-Outputs</vt:lpstr>
      <vt:lpstr>National Longitudinal Surveys</vt:lpstr>
      <vt:lpstr>What is the NLS Program?</vt:lpstr>
      <vt:lpstr>Surveys of the NLS Program</vt:lpstr>
      <vt:lpstr>Three Levels of NLSY Data Available</vt:lpstr>
      <vt:lpstr>NLSY Data</vt:lpstr>
      <vt:lpstr>Census of Fatal Occupational Injuries</vt:lpstr>
      <vt:lpstr>BLS Process </vt:lpstr>
      <vt:lpstr>BLS Criteria</vt:lpstr>
      <vt:lpstr>Other BLS links</vt:lpstr>
      <vt:lpstr>PowerPoint Presentation</vt:lpstr>
    </vt:vector>
  </TitlesOfParts>
  <Company>Bureau of Labor 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Occupational Requirements Data Tell Us About Part-time versus Full-time Work?</dc:title>
  <dc:creator>Monaco, Kristen - BLS</dc:creator>
  <cp:lastModifiedBy>Barbara A Downs</cp:lastModifiedBy>
  <cp:revision>15</cp:revision>
  <dcterms:created xsi:type="dcterms:W3CDTF">2016-02-24T12:42:08Z</dcterms:created>
  <dcterms:modified xsi:type="dcterms:W3CDTF">2016-04-08T19:26:22Z</dcterms:modified>
</cp:coreProperties>
</file>