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notesMasterIdLst>
    <p:notesMasterId r:id="rId31"/>
  </p:notesMasterIdLst>
  <p:sldIdLst>
    <p:sldId id="256" r:id="rId2"/>
    <p:sldId id="257" r:id="rId3"/>
    <p:sldId id="258" r:id="rId4"/>
    <p:sldId id="259" r:id="rId5"/>
    <p:sldId id="260" r:id="rId6"/>
    <p:sldId id="270" r:id="rId7"/>
    <p:sldId id="271" r:id="rId8"/>
    <p:sldId id="264" r:id="rId9"/>
    <p:sldId id="272" r:id="rId10"/>
    <p:sldId id="274" r:id="rId11"/>
    <p:sldId id="273" r:id="rId12"/>
    <p:sldId id="266" r:id="rId13"/>
    <p:sldId id="267" r:id="rId14"/>
    <p:sldId id="275" r:id="rId15"/>
    <p:sldId id="269" r:id="rId16"/>
    <p:sldId id="304" r:id="rId17"/>
    <p:sldId id="277" r:id="rId18"/>
    <p:sldId id="276" r:id="rId19"/>
    <p:sldId id="278" r:id="rId20"/>
    <p:sldId id="279" r:id="rId21"/>
    <p:sldId id="281" r:id="rId22"/>
    <p:sldId id="283" r:id="rId23"/>
    <p:sldId id="297" r:id="rId24"/>
    <p:sldId id="298" r:id="rId25"/>
    <p:sldId id="299" r:id="rId26"/>
    <p:sldId id="300" r:id="rId27"/>
    <p:sldId id="301" r:id="rId28"/>
    <p:sldId id="302" r:id="rId29"/>
    <p:sldId id="30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71465" autoAdjust="0"/>
  </p:normalViewPr>
  <p:slideViewPr>
    <p:cSldViewPr snapToGrid="0">
      <p:cViewPr varScale="1">
        <p:scale>
          <a:sx n="60" d="100"/>
          <a:sy n="60" d="100"/>
        </p:scale>
        <p:origin x="84" y="4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5F0400-3068-47AA-9F17-57242F7644A3}" type="datetimeFigureOut">
              <a:rPr lang="en-US" smtClean="0"/>
              <a:t>5/11/2016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CE534-A598-433E-A487-060A0D24C533}" type="slidenum">
              <a:rPr lang="en-US" smtClean="0"/>
              <a:t>‹#›</a:t>
            </a:fld>
            <a:endParaRPr lang="en-US"/>
          </a:p>
        </p:txBody>
      </p:sp>
    </p:spTree>
    <p:extLst>
      <p:ext uri="{BB962C8B-B14F-4D97-AF65-F5344CB8AC3E}">
        <p14:creationId xmlns:p14="http://schemas.microsoft.com/office/powerpoint/2010/main" val="1831460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meps.ahrq.gov/mepsweb/data_stats/onsite_datacenter.jsp"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www.cdc.gov/rdc/B2AccessMod/ACs220.htm" TargetMode="External"/><Relationship Id="rId5" Type="http://schemas.openxmlformats.org/officeDocument/2006/relationships/hyperlink" Target="https://www.census.gov/ces/rdcresearch/howtoapply.html" TargetMode="External"/><Relationship Id="rId4" Type="http://schemas.openxmlformats.org/officeDocument/2006/relationships/hyperlink" Target="https://www.census.gov/ces/dataproducts/restricted_data.html" TargetMode="Externa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www.bls.gov/nls/" TargetMode="External"/><Relationship Id="rId13" Type="http://schemas.openxmlformats.org/officeDocument/2006/relationships/hyperlink" Target="http://www.cdc.gov/rdc/B2AccessMod/ACs220.htm" TargetMode="External"/><Relationship Id="rId18" Type="http://schemas.openxmlformats.org/officeDocument/2006/relationships/hyperlink" Target="https://www.census.gov/programs-surveys/ahs.html" TargetMode="External"/><Relationship Id="rId3" Type="http://schemas.openxmlformats.org/officeDocument/2006/relationships/hyperlink" Target="https://twitter.com/intent/tweet?url=http%3A%2F%2Fwww.census.gov%2Fabout%2Fadrm%2Ffsrdc%2Ffederal_partners.html&amp;text=Many+federal+statistical+agencies+provide+qualified+researchers+opportunities+to+do+research+with+restricted-access+micro+data." TargetMode="External"/><Relationship Id="rId21" Type="http://schemas.openxmlformats.org/officeDocument/2006/relationships/hyperlink" Target="http://portal.hud.gov/hudportal/HUD?src=/program_offices/housing/mfh/trx/trxsum" TargetMode="External"/><Relationship Id="rId7" Type="http://schemas.openxmlformats.org/officeDocument/2006/relationships/hyperlink" Target="http://www.bls.gov/cps/" TargetMode="External"/><Relationship Id="rId12" Type="http://schemas.openxmlformats.org/officeDocument/2006/relationships/hyperlink" Target="http://yosemite.epa.gov/EE%5Cepa%5Ceed.nsf/webpages/pace2005.html" TargetMode="External"/><Relationship Id="rId17" Type="http://schemas.openxmlformats.org/officeDocument/2006/relationships/hyperlink" Target="http://www.ers.usda.gov/data-products/food-security-in-the-united-states.aspx" TargetMode="External"/><Relationship Id="rId2" Type="http://schemas.openxmlformats.org/officeDocument/2006/relationships/slide" Target="../slides/slide7.xml"/><Relationship Id="rId16" Type="http://schemas.openxmlformats.org/officeDocument/2006/relationships/hyperlink" Target="http://www.ssa.gov/policy/docs/ssb/v69n1/v69n1p75.html" TargetMode="External"/><Relationship Id="rId20" Type="http://schemas.openxmlformats.org/officeDocument/2006/relationships/hyperlink" Target="http://portal.hud.gov/hudportal/HUD?src=/program_offices/cio/privacy/sorns/h_05" TargetMode="External"/><Relationship Id="rId1" Type="http://schemas.openxmlformats.org/officeDocument/2006/relationships/notesMaster" Target="../notesMasters/notesMaster1.xml"/><Relationship Id="rId6" Type="http://schemas.openxmlformats.org/officeDocument/2006/relationships/hyperlink" Target="http://www.bjs.gov/index.cfm?ty=dcdetail&amp;iid=245" TargetMode="External"/><Relationship Id="rId11" Type="http://schemas.openxmlformats.org/officeDocument/2006/relationships/hyperlink" Target="http://www.eia.gov/consumption/manufacturing/about.cfm" TargetMode="External"/><Relationship Id="rId5" Type="http://schemas.openxmlformats.org/officeDocument/2006/relationships/hyperlink" Target="http://meps.ahrq.gov/mepsweb/data_stats/onsite_datacenter.jsp" TargetMode="External"/><Relationship Id="rId15" Type="http://schemas.openxmlformats.org/officeDocument/2006/relationships/hyperlink" Target="http://www.nsf.gov/statistics/srvygrads/" TargetMode="External"/><Relationship Id="rId10" Type="http://schemas.openxmlformats.org/officeDocument/2006/relationships/hyperlink" Target="https://www.census.gov/ces/rdcresearch/index.html" TargetMode="External"/><Relationship Id="rId19" Type="http://schemas.openxmlformats.org/officeDocument/2006/relationships/hyperlink" Target="http://portal.hud.gov/hudportal/HUD?src=/program_offices/public_indian_housing/systems/pic" TargetMode="External"/><Relationship Id="rId4" Type="http://schemas.openxmlformats.org/officeDocument/2006/relationships/hyperlink" Target="http://www.facebook.com/sharer/sharer.php?u=http%3A%2F%2Fwww.census.gov%2Fabout%2Fadrm%2Ffsrdc%2Ffederal_partners.html" TargetMode="External"/><Relationship Id="rId9" Type="http://schemas.openxmlformats.org/officeDocument/2006/relationships/hyperlink" Target="http://www.rita.dot.gov/bts/sites/rita.dot.gov.bts/files/publications/commodity_flow_survey/index.html" TargetMode="External"/><Relationship Id="rId14" Type="http://schemas.openxmlformats.org/officeDocument/2006/relationships/hyperlink" Target="http://www.nsf.gov/statistics/srvyindustry/"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txBox="1">
            <a:spLocks noGrp="1" noChangeArrowheads="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defTabSz="923925">
              <a:defRPr>
                <a:solidFill>
                  <a:schemeClr val="tx1"/>
                </a:solidFill>
                <a:latin typeface="Garamond" panose="02020404030301010803" pitchFamily="18" charset="0"/>
              </a:defRPr>
            </a:lvl1pPr>
            <a:lvl2pPr marL="750888" indent="-288925" defTabSz="923925">
              <a:defRPr>
                <a:solidFill>
                  <a:schemeClr val="tx1"/>
                </a:solidFill>
                <a:latin typeface="Garamond" panose="02020404030301010803" pitchFamily="18" charset="0"/>
              </a:defRPr>
            </a:lvl2pPr>
            <a:lvl3pPr marL="1155700" indent="-231775" defTabSz="923925">
              <a:defRPr>
                <a:solidFill>
                  <a:schemeClr val="tx1"/>
                </a:solidFill>
                <a:latin typeface="Garamond" panose="02020404030301010803" pitchFamily="18" charset="0"/>
              </a:defRPr>
            </a:lvl3pPr>
            <a:lvl4pPr marL="1617663" indent="-230188" defTabSz="923925">
              <a:defRPr>
                <a:solidFill>
                  <a:schemeClr val="tx1"/>
                </a:solidFill>
                <a:latin typeface="Garamond" panose="02020404030301010803" pitchFamily="18" charset="0"/>
              </a:defRPr>
            </a:lvl4pPr>
            <a:lvl5pPr marL="2079625" indent="-230188" defTabSz="923925">
              <a:defRPr>
                <a:solidFill>
                  <a:schemeClr val="tx1"/>
                </a:solidFill>
                <a:latin typeface="Garamond" panose="02020404030301010803" pitchFamily="18" charset="0"/>
              </a:defRPr>
            </a:lvl5pPr>
            <a:lvl6pPr marL="2536825" indent="-230188" algn="ctr" defTabSz="923925" eaLnBrk="0" fontAlgn="base" hangingPunct="0">
              <a:spcBef>
                <a:spcPct val="0"/>
              </a:spcBef>
              <a:spcAft>
                <a:spcPct val="0"/>
              </a:spcAft>
              <a:defRPr>
                <a:solidFill>
                  <a:schemeClr val="tx1"/>
                </a:solidFill>
                <a:latin typeface="Garamond" panose="02020404030301010803" pitchFamily="18" charset="0"/>
              </a:defRPr>
            </a:lvl6pPr>
            <a:lvl7pPr marL="2994025" indent="-230188" algn="ctr" defTabSz="923925" eaLnBrk="0" fontAlgn="base" hangingPunct="0">
              <a:spcBef>
                <a:spcPct val="0"/>
              </a:spcBef>
              <a:spcAft>
                <a:spcPct val="0"/>
              </a:spcAft>
              <a:defRPr>
                <a:solidFill>
                  <a:schemeClr val="tx1"/>
                </a:solidFill>
                <a:latin typeface="Garamond" panose="02020404030301010803" pitchFamily="18" charset="0"/>
              </a:defRPr>
            </a:lvl7pPr>
            <a:lvl8pPr marL="3451225" indent="-230188" algn="ctr" defTabSz="923925" eaLnBrk="0" fontAlgn="base" hangingPunct="0">
              <a:spcBef>
                <a:spcPct val="0"/>
              </a:spcBef>
              <a:spcAft>
                <a:spcPct val="0"/>
              </a:spcAft>
              <a:defRPr>
                <a:solidFill>
                  <a:schemeClr val="tx1"/>
                </a:solidFill>
                <a:latin typeface="Garamond" panose="02020404030301010803" pitchFamily="18" charset="0"/>
              </a:defRPr>
            </a:lvl8pPr>
            <a:lvl9pPr marL="3908425" indent="-230188" algn="ctr" defTabSz="923925"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fld id="{85A1C4C7-4FA6-4CD5-AFAB-D84FF3D1143B}" type="slidenum">
              <a:rPr lang="en-US" altLang="en-US" sz="1200">
                <a:latin typeface="Times New Roman" panose="02020603050405020304" pitchFamily="18" charset="0"/>
              </a:rPr>
              <a:pPr algn="r" eaLnBrk="1" hangingPunct="1"/>
              <a:t>3</a:t>
            </a:fld>
            <a:endParaRPr lang="en-US" altLang="en-US" sz="1200">
              <a:latin typeface="Times New Roman" panose="02020603050405020304" pitchFamily="18" charset="0"/>
            </a:endParaRPr>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p:spPr>
        <p:txBody>
          <a:bodyPr/>
          <a:lstStyle/>
          <a:p>
            <a:r>
              <a:rPr lang="en-US" altLang="en-US" dirty="0" smtClean="0"/>
              <a:t>Non-public use: data containing potentially identifying information.</a:t>
            </a:r>
          </a:p>
          <a:p>
            <a:r>
              <a:rPr lang="en-US" altLang="en-US" dirty="0" smtClean="0"/>
              <a:t>Data: Primarily data gathered by the Census Bureau, but also includes data from NCHS and AHRQ.</a:t>
            </a:r>
          </a:p>
          <a:p>
            <a:endParaRPr lang="en-US" altLang="en-US" dirty="0" smtClean="0"/>
          </a:p>
          <a:p>
            <a:r>
              <a:rPr lang="en-US" altLang="en-US" dirty="0" smtClean="0"/>
              <a:t>Secure: Isolated, locked, no admittance except to Census employees and SSS.</a:t>
            </a:r>
          </a:p>
          <a:p>
            <a:r>
              <a:rPr lang="en-US" altLang="en-US" dirty="0" smtClean="0"/>
              <a:t>Census Bureau Employee: Angela Andrus</a:t>
            </a:r>
          </a:p>
          <a:p>
            <a:r>
              <a:rPr lang="en-US" altLang="en-US" dirty="0" smtClean="0"/>
              <a:t>Benefits Statement</a:t>
            </a:r>
          </a:p>
          <a:p>
            <a:pPr>
              <a:spcBef>
                <a:spcPct val="0"/>
              </a:spcBef>
            </a:pPr>
            <a:r>
              <a:rPr lang="en-US" altLang="en-US" dirty="0" smtClean="0"/>
              <a:t>– "The predominant purpose of this study is to increase the utility</a:t>
            </a:r>
          </a:p>
          <a:p>
            <a:pPr>
              <a:spcBef>
                <a:spcPct val="0"/>
              </a:spcBef>
            </a:pPr>
            <a:r>
              <a:rPr lang="en-US" altLang="en-US" dirty="0" smtClean="0"/>
              <a:t>of Title 13, Chapter 5 data of the Census Bureau by meeting the</a:t>
            </a:r>
          </a:p>
          <a:p>
            <a:pPr>
              <a:spcBef>
                <a:spcPct val="0"/>
              </a:spcBef>
            </a:pPr>
            <a:r>
              <a:rPr lang="en-US" altLang="en-US" dirty="0" smtClean="0"/>
              <a:t>criteria listed below and as described."</a:t>
            </a:r>
          </a:p>
          <a:p>
            <a:r>
              <a:rPr lang="en-US" altLang="en-US" dirty="0" smtClean="0"/>
              <a:t>Benefits criterion listed on CES web site—examples:</a:t>
            </a:r>
          </a:p>
          <a:p>
            <a:pPr>
              <a:spcBef>
                <a:spcPct val="0"/>
              </a:spcBef>
            </a:pPr>
            <a:r>
              <a:rPr lang="en-US" altLang="en-US" dirty="0" smtClean="0"/>
              <a:t>– Understanding and/or improving data quality</a:t>
            </a:r>
          </a:p>
          <a:p>
            <a:pPr>
              <a:spcBef>
                <a:spcPct val="0"/>
              </a:spcBef>
            </a:pPr>
            <a:r>
              <a:rPr lang="en-US" altLang="en-US" dirty="0" smtClean="0"/>
              <a:t>– Enhancing the data</a:t>
            </a:r>
          </a:p>
          <a:p>
            <a:pPr>
              <a:spcBef>
                <a:spcPct val="0"/>
              </a:spcBef>
            </a:pPr>
            <a:r>
              <a:rPr lang="en-US" altLang="en-US" dirty="0" smtClean="0"/>
              <a:t>– Identifying shortcomings and/or documenting new data</a:t>
            </a:r>
          </a:p>
          <a:p>
            <a:pPr>
              <a:spcBef>
                <a:spcPct val="0"/>
              </a:spcBef>
            </a:pPr>
            <a:r>
              <a:rPr lang="en-US" altLang="en-US" dirty="0" smtClean="0"/>
              <a:t>collection needs</a:t>
            </a:r>
          </a:p>
          <a:p>
            <a:pPr>
              <a:spcBef>
                <a:spcPct val="0"/>
              </a:spcBef>
            </a:pPr>
            <a:r>
              <a:rPr lang="en-US" altLang="en-US" dirty="0" smtClean="0"/>
              <a:t>– Preparing estimates of population and characteristics of</a:t>
            </a:r>
          </a:p>
          <a:p>
            <a:pPr>
              <a:spcBef>
                <a:spcPct val="0"/>
              </a:spcBef>
            </a:pPr>
            <a:r>
              <a:rPr lang="en-US" altLang="en-US" dirty="0" smtClean="0"/>
              <a:t>population</a:t>
            </a:r>
          </a:p>
          <a:p>
            <a:pPr eaLnBrk="1" hangingPunct="1"/>
            <a:endParaRPr lang="en-US" altLang="en-US" dirty="0" smtClean="0"/>
          </a:p>
        </p:txBody>
      </p:sp>
    </p:spTree>
    <p:extLst>
      <p:ext uri="{BB962C8B-B14F-4D97-AF65-F5344CB8AC3E}">
        <p14:creationId xmlns:p14="http://schemas.microsoft.com/office/powerpoint/2010/main" val="2754024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lvl1pPr defTabSz="923925">
              <a:defRPr>
                <a:solidFill>
                  <a:schemeClr val="tx1"/>
                </a:solidFill>
                <a:latin typeface="Garamond" panose="02020404030301010803" pitchFamily="18" charset="0"/>
              </a:defRPr>
            </a:lvl1pPr>
            <a:lvl2pPr marL="750888" indent="-288925" defTabSz="923925">
              <a:defRPr>
                <a:solidFill>
                  <a:schemeClr val="tx1"/>
                </a:solidFill>
                <a:latin typeface="Garamond" panose="02020404030301010803" pitchFamily="18" charset="0"/>
              </a:defRPr>
            </a:lvl2pPr>
            <a:lvl3pPr marL="1155700" indent="-231775" defTabSz="923925">
              <a:defRPr>
                <a:solidFill>
                  <a:schemeClr val="tx1"/>
                </a:solidFill>
                <a:latin typeface="Garamond" panose="02020404030301010803" pitchFamily="18" charset="0"/>
              </a:defRPr>
            </a:lvl3pPr>
            <a:lvl4pPr marL="1617663" indent="-230188" defTabSz="923925">
              <a:defRPr>
                <a:solidFill>
                  <a:schemeClr val="tx1"/>
                </a:solidFill>
                <a:latin typeface="Garamond" panose="02020404030301010803" pitchFamily="18" charset="0"/>
              </a:defRPr>
            </a:lvl4pPr>
            <a:lvl5pPr marL="2079625" indent="-230188" defTabSz="923925">
              <a:defRPr>
                <a:solidFill>
                  <a:schemeClr val="tx1"/>
                </a:solidFill>
                <a:latin typeface="Garamond" panose="02020404030301010803" pitchFamily="18" charset="0"/>
              </a:defRPr>
            </a:lvl5pPr>
            <a:lvl6pPr marL="2536825" indent="-230188" algn="ctr" defTabSz="923925" eaLnBrk="0" fontAlgn="base" hangingPunct="0">
              <a:spcBef>
                <a:spcPct val="0"/>
              </a:spcBef>
              <a:spcAft>
                <a:spcPct val="0"/>
              </a:spcAft>
              <a:defRPr>
                <a:solidFill>
                  <a:schemeClr val="tx1"/>
                </a:solidFill>
                <a:latin typeface="Garamond" panose="02020404030301010803" pitchFamily="18" charset="0"/>
              </a:defRPr>
            </a:lvl6pPr>
            <a:lvl7pPr marL="2994025" indent="-230188" algn="ctr" defTabSz="923925" eaLnBrk="0" fontAlgn="base" hangingPunct="0">
              <a:spcBef>
                <a:spcPct val="0"/>
              </a:spcBef>
              <a:spcAft>
                <a:spcPct val="0"/>
              </a:spcAft>
              <a:defRPr>
                <a:solidFill>
                  <a:schemeClr val="tx1"/>
                </a:solidFill>
                <a:latin typeface="Garamond" panose="02020404030301010803" pitchFamily="18" charset="0"/>
              </a:defRPr>
            </a:lvl7pPr>
            <a:lvl8pPr marL="3451225" indent="-230188" algn="ctr" defTabSz="923925" eaLnBrk="0" fontAlgn="base" hangingPunct="0">
              <a:spcBef>
                <a:spcPct val="0"/>
              </a:spcBef>
              <a:spcAft>
                <a:spcPct val="0"/>
              </a:spcAft>
              <a:defRPr>
                <a:solidFill>
                  <a:schemeClr val="tx1"/>
                </a:solidFill>
                <a:latin typeface="Garamond" panose="02020404030301010803" pitchFamily="18" charset="0"/>
              </a:defRPr>
            </a:lvl8pPr>
            <a:lvl9pPr marL="3908425" indent="-230188" algn="ctr" defTabSz="923925" eaLnBrk="0" fontAlgn="base" hangingPunct="0">
              <a:spcBef>
                <a:spcPct val="0"/>
              </a:spcBef>
              <a:spcAft>
                <a:spcPct val="0"/>
              </a:spcAft>
              <a:defRPr>
                <a:solidFill>
                  <a:schemeClr val="tx1"/>
                </a:solidFill>
                <a:latin typeface="Garamond" panose="02020404030301010803" pitchFamily="18" charset="0"/>
              </a:defRPr>
            </a:lvl9pPr>
          </a:lstStyle>
          <a:p>
            <a:fld id="{CB39CE58-4EF5-4558-BF7F-7E915A07806B}" type="slidenum">
              <a:rPr lang="en-US" altLang="en-US">
                <a:latin typeface="Times New Roman" panose="02020603050405020304" pitchFamily="18" charset="0"/>
              </a:rPr>
              <a:pPr/>
              <a:t>13</a:t>
            </a:fld>
            <a:endParaRPr lang="en-US" altLang="en-US">
              <a:latin typeface="Times New Roman" panose="02020603050405020304" pitchFamily="18" charset="0"/>
            </a:endParaRPr>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p:txBody>
          <a:bodyPr/>
          <a:lstStyle/>
          <a:p>
            <a:pPr eaLnBrk="1" hangingPunct="1"/>
            <a:endParaRPr lang="en-US" altLang="en-US" smtClean="0"/>
          </a:p>
        </p:txBody>
      </p:sp>
    </p:spTree>
    <p:extLst>
      <p:ext uri="{BB962C8B-B14F-4D97-AF65-F5344CB8AC3E}">
        <p14:creationId xmlns:p14="http://schemas.microsoft.com/office/powerpoint/2010/main" val="880121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1147763" y="696913"/>
            <a:ext cx="4587875" cy="34861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7523" name="Rectangle 3"/>
          <p:cNvSpPr txBox="1">
            <a:spLocks noChangeArrowheads="1"/>
          </p:cNvSpPr>
          <p:nvPr>
            <p:ph type="body"/>
          </p:nvPr>
        </p:nvSpPr>
        <p:spPr>
          <a:xfrm>
            <a:off x="688975" y="4416425"/>
            <a:ext cx="5502275" cy="4183063"/>
          </a:xfrm>
          <a:ln/>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417" tIns="46209" rIns="92417" bIns="46209" anchor="ctr"/>
          <a:lstStyle/>
          <a:p>
            <a:endParaRPr lang="en-US" altLang="en-US" smtClean="0"/>
          </a:p>
        </p:txBody>
      </p:sp>
    </p:spTree>
    <p:extLst>
      <p:ext uri="{BB962C8B-B14F-4D97-AF65-F5344CB8AC3E}">
        <p14:creationId xmlns:p14="http://schemas.microsoft.com/office/powerpoint/2010/main" val="4207530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Ro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US" altLang="en-US" dirty="0" smtClean="0"/>
          </a:p>
        </p:txBody>
      </p:sp>
    </p:spTree>
    <p:extLst>
      <p:ext uri="{BB962C8B-B14F-4D97-AF65-F5344CB8AC3E}">
        <p14:creationId xmlns:p14="http://schemas.microsoft.com/office/powerpoint/2010/main" val="59721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txBox="1">
            <a:spLocks noGrp="1" noChangeArrowheads="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defTabSz="923925">
              <a:defRPr>
                <a:solidFill>
                  <a:schemeClr val="tx1"/>
                </a:solidFill>
                <a:latin typeface="Garamond" panose="02020404030301010803" pitchFamily="18" charset="0"/>
              </a:defRPr>
            </a:lvl1pPr>
            <a:lvl2pPr marL="750888" indent="-288925" defTabSz="923925">
              <a:defRPr>
                <a:solidFill>
                  <a:schemeClr val="tx1"/>
                </a:solidFill>
                <a:latin typeface="Garamond" panose="02020404030301010803" pitchFamily="18" charset="0"/>
              </a:defRPr>
            </a:lvl2pPr>
            <a:lvl3pPr marL="1155700" indent="-231775" defTabSz="923925">
              <a:defRPr>
                <a:solidFill>
                  <a:schemeClr val="tx1"/>
                </a:solidFill>
                <a:latin typeface="Garamond" panose="02020404030301010803" pitchFamily="18" charset="0"/>
              </a:defRPr>
            </a:lvl3pPr>
            <a:lvl4pPr marL="1617663" indent="-230188" defTabSz="923925">
              <a:defRPr>
                <a:solidFill>
                  <a:schemeClr val="tx1"/>
                </a:solidFill>
                <a:latin typeface="Garamond" panose="02020404030301010803" pitchFamily="18" charset="0"/>
              </a:defRPr>
            </a:lvl4pPr>
            <a:lvl5pPr marL="2079625" indent="-230188" defTabSz="923925">
              <a:defRPr>
                <a:solidFill>
                  <a:schemeClr val="tx1"/>
                </a:solidFill>
                <a:latin typeface="Garamond" panose="02020404030301010803" pitchFamily="18" charset="0"/>
              </a:defRPr>
            </a:lvl5pPr>
            <a:lvl6pPr marL="2536825" indent="-230188" algn="ctr" defTabSz="923925" eaLnBrk="0" fontAlgn="base" hangingPunct="0">
              <a:spcBef>
                <a:spcPct val="0"/>
              </a:spcBef>
              <a:spcAft>
                <a:spcPct val="0"/>
              </a:spcAft>
              <a:defRPr>
                <a:solidFill>
                  <a:schemeClr val="tx1"/>
                </a:solidFill>
                <a:latin typeface="Garamond" panose="02020404030301010803" pitchFamily="18" charset="0"/>
              </a:defRPr>
            </a:lvl6pPr>
            <a:lvl7pPr marL="2994025" indent="-230188" algn="ctr" defTabSz="923925" eaLnBrk="0" fontAlgn="base" hangingPunct="0">
              <a:spcBef>
                <a:spcPct val="0"/>
              </a:spcBef>
              <a:spcAft>
                <a:spcPct val="0"/>
              </a:spcAft>
              <a:defRPr>
                <a:solidFill>
                  <a:schemeClr val="tx1"/>
                </a:solidFill>
                <a:latin typeface="Garamond" panose="02020404030301010803" pitchFamily="18" charset="0"/>
              </a:defRPr>
            </a:lvl7pPr>
            <a:lvl8pPr marL="3451225" indent="-230188" algn="ctr" defTabSz="923925" eaLnBrk="0" fontAlgn="base" hangingPunct="0">
              <a:spcBef>
                <a:spcPct val="0"/>
              </a:spcBef>
              <a:spcAft>
                <a:spcPct val="0"/>
              </a:spcAft>
              <a:defRPr>
                <a:solidFill>
                  <a:schemeClr val="tx1"/>
                </a:solidFill>
                <a:latin typeface="Garamond" panose="02020404030301010803" pitchFamily="18" charset="0"/>
              </a:defRPr>
            </a:lvl8pPr>
            <a:lvl9pPr marL="3908425" indent="-230188" algn="ctr" defTabSz="923925"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fld id="{88BC8994-CB36-458E-875E-A755887E6387}" type="slidenum">
              <a:rPr lang="en-US" altLang="en-US" sz="1200">
                <a:latin typeface="Times New Roman" panose="02020603050405020304" pitchFamily="18" charset="0"/>
              </a:rPr>
              <a:pPr algn="r" eaLnBrk="1" hangingPunct="1"/>
              <a:t>18</a:t>
            </a:fld>
            <a:endParaRPr lang="en-US" altLang="en-US" sz="1200">
              <a:latin typeface="Times New Roman" panose="02020603050405020304" pitchFamily="18" charset="0"/>
            </a:endParaRPr>
          </a:p>
        </p:txBody>
      </p:sp>
      <p:sp>
        <p:nvSpPr>
          <p:cNvPr id="161795" name="Rectangle 2"/>
          <p:cNvSpPr>
            <a:spLocks noRot="1" noChangeArrowheads="1" noTextEdit="1"/>
          </p:cNvSpPr>
          <p:nvPr>
            <p:ph type="sldImg"/>
          </p:nvPr>
        </p:nvSpPr>
        <p:spPr>
          <a:ln/>
        </p:spPr>
      </p:sp>
      <p:sp>
        <p:nvSpPr>
          <p:cNvPr id="161796" name="Rectangle 3"/>
          <p:cNvSpPr>
            <a:spLocks noGrp="1" noChangeArrowheads="1"/>
          </p:cNvSpPr>
          <p:nvPr>
            <p:ph type="body" idx="1"/>
          </p:nvPr>
        </p:nvSpPr>
        <p:spPr/>
        <p:txBody>
          <a:bodyPr/>
          <a:lstStyle/>
          <a:p>
            <a:pPr eaLnBrk="1" hangingPunct="1"/>
            <a:endParaRPr lang="en-US" altLang="en-US" dirty="0" smtClean="0"/>
          </a:p>
        </p:txBody>
      </p:sp>
    </p:spTree>
    <p:extLst>
      <p:ext uri="{BB962C8B-B14F-4D97-AF65-F5344CB8AC3E}">
        <p14:creationId xmlns:p14="http://schemas.microsoft.com/office/powerpoint/2010/main" val="2236557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PPS </a:t>
            </a:r>
          </a:p>
          <a:p>
            <a:r>
              <a:rPr lang="en-US" altLang="en-US" sz="1200" dirty="0" smtClean="0"/>
              <a:t>Summarizes proposal information:</a:t>
            </a:r>
          </a:p>
          <a:p>
            <a:pPr>
              <a:buFontTx/>
              <a:buChar char="•"/>
            </a:pPr>
            <a:r>
              <a:rPr lang="en-US" altLang="en-US" sz="1200" dirty="0" smtClean="0"/>
              <a:t>Researchers involved</a:t>
            </a:r>
          </a:p>
          <a:p>
            <a:pPr>
              <a:buFontTx/>
              <a:buChar char="•"/>
            </a:pPr>
            <a:r>
              <a:rPr lang="en-US" altLang="en-US" sz="1200" dirty="0" smtClean="0"/>
              <a:t>Data sets requested—RDC and external</a:t>
            </a:r>
          </a:p>
          <a:p>
            <a:pPr>
              <a:buFontTx/>
              <a:buChar char="•"/>
            </a:pPr>
            <a:r>
              <a:rPr lang="en-US" altLang="en-US" sz="1200" dirty="0" smtClean="0"/>
              <a:t>Criteria met by proposed benefits</a:t>
            </a:r>
          </a:p>
          <a:p>
            <a:pPr>
              <a:buFontTx/>
              <a:buChar char="•"/>
            </a:pPr>
            <a:r>
              <a:rPr lang="en-US" altLang="en-US" sz="1200" dirty="0" smtClean="0"/>
              <a:t>Short abstract</a:t>
            </a:r>
          </a:p>
          <a:p>
            <a:pPr>
              <a:buFontTx/>
              <a:buChar char="•"/>
            </a:pPr>
            <a:r>
              <a:rPr lang="en-US" altLang="en-US" sz="1200" dirty="0" smtClean="0"/>
              <a:t>Duration and funding for project</a:t>
            </a:r>
          </a:p>
          <a:p>
            <a:pPr>
              <a:buFontTx/>
              <a:buChar char="•"/>
            </a:pPr>
            <a:r>
              <a:rPr lang="en-US" altLang="en-US" sz="1200" dirty="0" smtClean="0"/>
              <a:t>RDC location(s) for project</a:t>
            </a:r>
          </a:p>
          <a:p>
            <a:pPr marL="457200" indent="-457200">
              <a:lnSpc>
                <a:spcPct val="80000"/>
              </a:lnSpc>
              <a:buFontTx/>
              <a:buAutoNum type="arabicPeriod"/>
            </a:pPr>
            <a:r>
              <a:rPr lang="en-US" altLang="en-US" sz="1200" dirty="0" smtClean="0"/>
              <a:t>Evaluating concepts and practices underlying Census Bureau statistical data collection and dissemination practices, including consideration of continual relevance and appropriateness of past Census Bureau procedures to changing economic and social circumstances </a:t>
            </a:r>
          </a:p>
          <a:p>
            <a:pPr marL="457200" indent="-457200">
              <a:lnSpc>
                <a:spcPct val="80000"/>
              </a:lnSpc>
              <a:buFontTx/>
              <a:buAutoNum type="arabicPeriod"/>
            </a:pPr>
            <a:r>
              <a:rPr lang="en-US" altLang="en-US" sz="1200" dirty="0" smtClean="0"/>
              <a:t>Analyzing demographic and social or economic processes that affect Census Bureau programs, especially those that evaluate or hold promise of improving the quality of products issued by the Census Bureau</a:t>
            </a:r>
          </a:p>
          <a:p>
            <a:pPr marL="609600" indent="-609600">
              <a:lnSpc>
                <a:spcPct val="90000"/>
              </a:lnSpc>
              <a:buFontTx/>
              <a:buAutoNum type="arabicPeriod" startAt="3"/>
            </a:pPr>
            <a:r>
              <a:rPr lang="en-US" altLang="en-US" sz="1200" dirty="0" smtClean="0"/>
              <a:t>Evaluating or analyzing public programs, public policy, and/or demographic, economic, or social conditions to identify potential complementary datasets, improve data quality, enhance data collection techniques or develop innovative estimation procedures</a:t>
            </a:r>
          </a:p>
          <a:p>
            <a:pPr marL="609600" indent="-609600">
              <a:lnSpc>
                <a:spcPct val="90000"/>
              </a:lnSpc>
              <a:buFontTx/>
              <a:buAutoNum type="arabicPeriod" startAt="3"/>
            </a:pPr>
            <a:r>
              <a:rPr lang="en-US" altLang="en-US" sz="1200" dirty="0" smtClean="0"/>
              <a:t>Conducting or facilitating census and survey data collection, processing or dissemination, including through activities such as administrative support, information technology support, program oversight, or auditing under appropriate legal authority</a:t>
            </a:r>
          </a:p>
          <a:p>
            <a:pPr marL="609600" indent="-609600">
              <a:lnSpc>
                <a:spcPct val="90000"/>
              </a:lnSpc>
              <a:buFontTx/>
              <a:buAutoNum type="arabicPeriod" startAt="5"/>
            </a:pPr>
            <a:r>
              <a:rPr lang="en-US" altLang="en-US" sz="2400" dirty="0" smtClean="0"/>
              <a:t>Understanding and/or improving the quality of data produced through a Title 13, Chapter 5 survey, census, or estimate</a:t>
            </a:r>
          </a:p>
          <a:p>
            <a:pPr marL="609600" indent="-609600">
              <a:lnSpc>
                <a:spcPct val="90000"/>
              </a:lnSpc>
              <a:buFontTx/>
              <a:buAutoNum type="arabicPeriod" startAt="5"/>
            </a:pPr>
            <a:r>
              <a:rPr lang="en-US" altLang="en-US" sz="2400" dirty="0" smtClean="0"/>
              <a:t>Leading to new or improved methodology to collect, measure, or tabulate a Title 13, Chapter 5 survey, census, or estimate</a:t>
            </a:r>
          </a:p>
          <a:p>
            <a:pPr marL="609600" indent="-609600">
              <a:lnSpc>
                <a:spcPct val="90000"/>
              </a:lnSpc>
              <a:buFontTx/>
              <a:buAutoNum type="arabicPeriod" startAt="5"/>
            </a:pPr>
            <a:r>
              <a:rPr lang="en-US" altLang="en-US" sz="2400" dirty="0" smtClean="0"/>
              <a:t>Enhancing the data collected in a Title 13, Chapter 5 survey or census. For example:</a:t>
            </a:r>
          </a:p>
          <a:p>
            <a:pPr marL="1371600" lvl="2" indent="-457200">
              <a:lnSpc>
                <a:spcPct val="90000"/>
              </a:lnSpc>
            </a:pPr>
            <a:r>
              <a:rPr lang="en-US" altLang="en-US" sz="1800" dirty="0" smtClean="0"/>
              <a:t>Improving imputations for non-response</a:t>
            </a:r>
          </a:p>
          <a:p>
            <a:pPr marL="1371600" lvl="2" indent="-457200">
              <a:lnSpc>
                <a:spcPct val="90000"/>
              </a:lnSpc>
            </a:pPr>
            <a:r>
              <a:rPr lang="en-US" altLang="en-US" sz="1800" dirty="0" smtClean="0"/>
              <a:t>Developing links across time or entities for data gathered in censuses and surveys authorized by Title 13, Chapter 5</a:t>
            </a:r>
          </a:p>
          <a:p>
            <a:pPr marL="609600" indent="-609600">
              <a:lnSpc>
                <a:spcPct val="80000"/>
              </a:lnSpc>
              <a:buFontTx/>
              <a:buAutoNum type="arabicPeriod" startAt="8"/>
            </a:pPr>
            <a:r>
              <a:rPr lang="en-US" altLang="en-US" sz="1200" dirty="0" smtClean="0"/>
              <a:t>Identifying the limitations of, or improving, the underlying Business Register, Master Address File, and industrial and geographical classification schemes used to collect the data</a:t>
            </a:r>
          </a:p>
          <a:p>
            <a:pPr marL="609600" indent="-609600">
              <a:lnSpc>
                <a:spcPct val="80000"/>
              </a:lnSpc>
              <a:buFontTx/>
              <a:buAutoNum type="arabicPeriod" startAt="8"/>
            </a:pPr>
            <a:r>
              <a:rPr lang="en-US" altLang="en-US" sz="1200" dirty="0" smtClean="0"/>
              <a:t>Identifying shortcomings of current data, collection programs and/or documenting new data collection needs</a:t>
            </a:r>
          </a:p>
          <a:p>
            <a:pPr marL="609600" indent="-609600">
              <a:lnSpc>
                <a:spcPct val="80000"/>
              </a:lnSpc>
              <a:buFontTx/>
              <a:buAutoNum type="arabicPeriod" startAt="8"/>
            </a:pPr>
            <a:r>
              <a:rPr lang="en-US" altLang="en-US" sz="1200" dirty="0" smtClean="0"/>
              <a:t>Constructing, verifying, or improving the sampling frame for a census or survey authorized under Title 13, Chapter 5</a:t>
            </a:r>
          </a:p>
          <a:p>
            <a:pPr marL="609600" indent="-609600">
              <a:buFontTx/>
              <a:buAutoNum type="arabicPeriod" startAt="11"/>
            </a:pPr>
            <a:r>
              <a:rPr lang="en-US" altLang="en-US" sz="1200" dirty="0" smtClean="0"/>
              <a:t>Preparing estimates of population and characteristics of population as authorized under Title 13, Chapter 5</a:t>
            </a:r>
          </a:p>
          <a:p>
            <a:pPr marL="609600" indent="-609600">
              <a:buFontTx/>
              <a:buAutoNum type="arabicPeriod" startAt="11"/>
            </a:pPr>
            <a:r>
              <a:rPr lang="en-US" altLang="en-US" sz="1200" dirty="0" smtClean="0"/>
              <a:t>Developing a methodology for estimating non-response to a census or survey authorized under Title 13, Chapter 5</a:t>
            </a:r>
          </a:p>
          <a:p>
            <a:pPr marL="609600" indent="-609600">
              <a:buFontTx/>
              <a:buAutoNum type="arabicPeriod" startAt="11"/>
            </a:pPr>
            <a:r>
              <a:rPr lang="en-US" altLang="en-US" sz="1200" dirty="0" smtClean="0"/>
              <a:t>Developing statistical weights for a survey authorized under Title 13, Chapter 5</a:t>
            </a:r>
          </a:p>
          <a:p>
            <a:pPr marL="609600" indent="-609600">
              <a:lnSpc>
                <a:spcPct val="90000"/>
              </a:lnSpc>
              <a:spcBef>
                <a:spcPts val="1000"/>
              </a:spcBef>
              <a:spcAft>
                <a:spcPts val="1000"/>
              </a:spcAft>
            </a:pPr>
            <a:endParaRPr lang="en-US" altLang="en-US" sz="2800" dirty="0" smtClean="0"/>
          </a:p>
          <a:p>
            <a:pPr marL="609600" indent="-609600">
              <a:lnSpc>
                <a:spcPct val="90000"/>
              </a:lnSpc>
              <a:spcBef>
                <a:spcPts val="1000"/>
              </a:spcBef>
              <a:spcAft>
                <a:spcPts val="1000"/>
              </a:spcAft>
            </a:pPr>
            <a:r>
              <a:rPr lang="en-US" altLang="en-US" sz="2800" dirty="0" smtClean="0"/>
              <a:t>Criterion #5 applies to many projects …</a:t>
            </a:r>
          </a:p>
          <a:p>
            <a:pPr marL="609600" indent="-609600">
              <a:lnSpc>
                <a:spcPct val="90000"/>
              </a:lnSpc>
            </a:pPr>
            <a:r>
              <a:rPr lang="en-US" altLang="en-US" sz="2800" i="1" dirty="0" smtClean="0"/>
              <a:t>Understanding and/or improving the quality of data produced through a Title 13, Chapter 5 survey, census, or estimate</a:t>
            </a:r>
          </a:p>
          <a:p>
            <a:pPr marL="990600" lvl="1" indent="-533400">
              <a:lnSpc>
                <a:spcPct val="90000"/>
              </a:lnSpc>
            </a:pPr>
            <a:r>
              <a:rPr lang="en-US" altLang="en-US" sz="2400" dirty="0" smtClean="0"/>
              <a:t>projects that compare Census data at the micro level or aggregate level with external data</a:t>
            </a:r>
          </a:p>
          <a:p>
            <a:pPr marL="990600" lvl="1" indent="-533400">
              <a:lnSpc>
                <a:spcPct val="90000"/>
              </a:lnSpc>
            </a:pPr>
            <a:r>
              <a:rPr lang="en-US" altLang="en-US" sz="2400" dirty="0" smtClean="0"/>
              <a:t>if microdata have been little used projects working with data provide needed feedback on quality</a:t>
            </a:r>
          </a:p>
          <a:p>
            <a:pPr marL="609600" indent="-609600">
              <a:lnSpc>
                <a:spcPct val="90000"/>
              </a:lnSpc>
              <a:spcBef>
                <a:spcPts val="1000"/>
              </a:spcBef>
              <a:spcAft>
                <a:spcPts val="1000"/>
              </a:spcAft>
            </a:pPr>
            <a:endParaRPr lang="en-US" altLang="en-US" sz="2400" dirty="0" smtClean="0"/>
          </a:p>
          <a:p>
            <a:pPr marL="609600" indent="-609600">
              <a:lnSpc>
                <a:spcPct val="90000"/>
              </a:lnSpc>
              <a:spcBef>
                <a:spcPts val="1000"/>
              </a:spcBef>
              <a:spcAft>
                <a:spcPts val="1000"/>
              </a:spcAft>
            </a:pPr>
            <a:r>
              <a:rPr lang="en-US" altLang="en-US" sz="2400" dirty="0" smtClean="0"/>
              <a:t>Criterion #11 applies to most projects…</a:t>
            </a:r>
          </a:p>
          <a:p>
            <a:pPr marL="609600" indent="-609600">
              <a:lnSpc>
                <a:spcPct val="90000"/>
              </a:lnSpc>
            </a:pPr>
            <a:r>
              <a:rPr lang="en-US" altLang="en-US" sz="2400" i="1" dirty="0" smtClean="0"/>
              <a:t>Preparing estimates of population and characteristics of population as authorized under Title 13, Chapter 5</a:t>
            </a:r>
          </a:p>
          <a:p>
            <a:pPr marL="990600" lvl="1" indent="-533400">
              <a:lnSpc>
                <a:spcPct val="90000"/>
              </a:lnSpc>
            </a:pPr>
            <a:r>
              <a:rPr lang="en-US" altLang="en-US" sz="2000" dirty="0" smtClean="0"/>
              <a:t>“Population” applies to businesses as well as households, housing units and individuals, or aggregations of these</a:t>
            </a:r>
          </a:p>
          <a:p>
            <a:pPr marL="990600" lvl="1" indent="-533400">
              <a:lnSpc>
                <a:spcPct val="90000"/>
              </a:lnSpc>
            </a:pPr>
            <a:r>
              <a:rPr lang="en-US" altLang="en-US" sz="2000" dirty="0" smtClean="0"/>
              <a:t>Regression model estimates describe variation in population</a:t>
            </a:r>
          </a:p>
          <a:p>
            <a:pPr marL="1371600" lvl="2" indent="-457200">
              <a:lnSpc>
                <a:spcPct val="90000"/>
              </a:lnSpc>
            </a:pPr>
            <a:r>
              <a:rPr lang="en-US" altLang="en-US" sz="1800" dirty="0" smtClean="0"/>
              <a:t>productivity varies with firm size</a:t>
            </a:r>
          </a:p>
          <a:p>
            <a:pPr marL="1371600" lvl="2" indent="-457200">
              <a:lnSpc>
                <a:spcPct val="90000"/>
              </a:lnSpc>
            </a:pPr>
            <a:r>
              <a:rPr lang="en-US" altLang="en-US" sz="1800" dirty="0" smtClean="0"/>
              <a:t>housing value varies by owner’s age and education</a:t>
            </a:r>
          </a:p>
          <a:p>
            <a:pPr marL="609600" indent="-609600">
              <a:lnSpc>
                <a:spcPct val="90000"/>
              </a:lnSpc>
              <a:spcBef>
                <a:spcPts val="1400"/>
              </a:spcBef>
            </a:pPr>
            <a:r>
              <a:rPr lang="en-US" altLang="en-US" sz="2400" dirty="0" smtClean="0"/>
              <a:t>…but it is rarely enough for significant benefits</a:t>
            </a:r>
          </a:p>
          <a:p>
            <a:pPr marL="609600" indent="-609600">
              <a:lnSpc>
                <a:spcPct val="90000"/>
              </a:lnSpc>
            </a:pPr>
            <a:r>
              <a:rPr lang="en-US" altLang="en-US" sz="2400" dirty="0" smtClean="0"/>
              <a:t>PPS must:</a:t>
            </a:r>
          </a:p>
          <a:p>
            <a:pPr marL="990600" lvl="1" indent="-533400">
              <a:lnSpc>
                <a:spcPct val="90000"/>
              </a:lnSpc>
            </a:pPr>
            <a:r>
              <a:rPr lang="en-US" altLang="en-US" sz="2000" dirty="0" smtClean="0"/>
              <a:t>provide enough detail to evaluate benefits without reading project description or other research papers</a:t>
            </a:r>
          </a:p>
          <a:p>
            <a:pPr marL="990600" lvl="1" indent="-533400">
              <a:lnSpc>
                <a:spcPct val="90000"/>
              </a:lnSpc>
            </a:pPr>
            <a:r>
              <a:rPr lang="en-US" altLang="en-US" sz="2000" dirty="0" smtClean="0"/>
              <a:t>justify all years of data requested</a:t>
            </a:r>
          </a:p>
          <a:p>
            <a:pPr marL="990600" lvl="1" indent="-533400">
              <a:lnSpc>
                <a:spcPct val="90000"/>
              </a:lnSpc>
            </a:pPr>
            <a:r>
              <a:rPr lang="en-US" altLang="en-US" sz="2000" dirty="0" smtClean="0"/>
              <a:t>describe all Census and external data used</a:t>
            </a:r>
          </a:p>
          <a:p>
            <a:pPr marL="609600" indent="-609600">
              <a:lnSpc>
                <a:spcPct val="90000"/>
              </a:lnSpc>
            </a:pPr>
            <a:r>
              <a:rPr lang="en-US" altLang="en-US" sz="2400" dirty="0" smtClean="0"/>
              <a:t>Further explanation and examples of each benefit criterion:</a:t>
            </a:r>
          </a:p>
          <a:p>
            <a:pPr marL="990600" lvl="1" indent="-533400">
              <a:lnSpc>
                <a:spcPct val="90000"/>
              </a:lnSpc>
              <a:buFontTx/>
              <a:buNone/>
            </a:pPr>
            <a:r>
              <a:rPr lang="en-US" altLang="en-US" sz="1600" dirty="0" smtClean="0"/>
              <a:t>“Writing Benefits Statements for Projects Accessing Confidential Data” document on CES web site www.ces.census.gov/index.php/ces/researchguidelines</a:t>
            </a:r>
            <a:endParaRPr lang="en-US" altLang="en-US" sz="2000" dirty="0" smtClean="0"/>
          </a:p>
          <a:p>
            <a:pPr marL="609600" indent="-609600">
              <a:lnSpc>
                <a:spcPct val="90000"/>
              </a:lnSpc>
            </a:pPr>
            <a:r>
              <a:rPr lang="en-US" altLang="en-US" sz="2400" dirty="0" smtClean="0"/>
              <a:t>Sample proposals</a:t>
            </a:r>
          </a:p>
          <a:p>
            <a:pPr marL="990600" lvl="1" indent="-533400">
              <a:lnSpc>
                <a:spcPct val="90000"/>
              </a:lnSpc>
              <a:buFontTx/>
              <a:buNone/>
            </a:pPr>
            <a:r>
              <a:rPr lang="en-US" altLang="en-US" sz="1400" dirty="0" smtClean="0"/>
              <a:t>ciser.cornell.edu/NYCRDC/</a:t>
            </a:r>
            <a:r>
              <a:rPr lang="en-US" altLang="en-US" sz="1400" dirty="0" err="1" smtClean="0"/>
              <a:t>sample_proposals</a:t>
            </a:r>
            <a:r>
              <a:rPr lang="en-US" altLang="en-US" sz="1400" dirty="0" smtClean="0"/>
              <a:t>/sample_proposals.shtml</a:t>
            </a:r>
          </a:p>
          <a:p>
            <a:endParaRPr lang="en-US" dirty="0" smtClean="0"/>
          </a:p>
          <a:p>
            <a:pPr marL="609600" indent="-609600">
              <a:lnSpc>
                <a:spcPct val="90000"/>
              </a:lnSpc>
              <a:buFontTx/>
              <a:buChar char="•"/>
            </a:pPr>
            <a:r>
              <a:rPr lang="en-US" altLang="en-US" sz="2400" dirty="0" smtClean="0"/>
              <a:t>Potential RDC Methodological Topics</a:t>
            </a:r>
          </a:p>
          <a:p>
            <a:pPr marL="1371600" lvl="2" indent="-457200">
              <a:lnSpc>
                <a:spcPct val="90000"/>
              </a:lnSpc>
              <a:buFontTx/>
              <a:buNone/>
            </a:pPr>
            <a:r>
              <a:rPr lang="en-US" altLang="en-US" sz="1800" dirty="0" smtClean="0"/>
              <a:t>www.ces.census.gov/index.php/ces/cmsdownloads</a:t>
            </a:r>
          </a:p>
          <a:p>
            <a:pPr marL="609600" indent="-609600">
              <a:lnSpc>
                <a:spcPct val="90000"/>
              </a:lnSpc>
              <a:buFontTx/>
              <a:buChar char="•"/>
            </a:pPr>
            <a:r>
              <a:rPr lang="en-US" altLang="en-US" sz="2400" dirty="0" smtClean="0"/>
              <a:t>Research Opportunities at the Census Bureau</a:t>
            </a:r>
          </a:p>
          <a:p>
            <a:pPr marL="1371600" lvl="2" indent="-457200">
              <a:lnSpc>
                <a:spcPct val="90000"/>
              </a:lnSpc>
              <a:buFontTx/>
              <a:buNone/>
            </a:pPr>
            <a:r>
              <a:rPr lang="en-US" altLang="en-US" sz="1800" dirty="0" smtClean="0"/>
              <a:t>www.amstat.org/research_grants/CensusBrochure.pdf</a:t>
            </a:r>
          </a:p>
          <a:p>
            <a:pPr marL="609600" indent="-609600">
              <a:lnSpc>
                <a:spcPct val="90000"/>
              </a:lnSpc>
              <a:buFontTx/>
              <a:buChar char="•"/>
            </a:pPr>
            <a:r>
              <a:rPr lang="en-US" altLang="en-US" sz="2400" dirty="0" smtClean="0"/>
              <a:t>Statistical Research Topics</a:t>
            </a:r>
          </a:p>
          <a:p>
            <a:pPr marL="1371600" lvl="2" indent="-457200">
              <a:lnSpc>
                <a:spcPct val="90000"/>
              </a:lnSpc>
              <a:buFontTx/>
              <a:buNone/>
            </a:pPr>
            <a:r>
              <a:rPr lang="en-US" altLang="en-US" sz="1800" dirty="0" smtClean="0"/>
              <a:t>www.ces.census.gov/index.php/ces/cmsdownloads</a:t>
            </a:r>
          </a:p>
          <a:p>
            <a:pPr marL="609600" indent="-609600">
              <a:lnSpc>
                <a:spcPct val="90000"/>
              </a:lnSpc>
              <a:buFontTx/>
              <a:buChar char="•"/>
            </a:pPr>
            <a:r>
              <a:rPr lang="en-US" altLang="en-US" sz="2400" dirty="0" smtClean="0"/>
              <a:t>RDC Administrator</a:t>
            </a:r>
          </a:p>
          <a:p>
            <a:pPr marL="609600" indent="-609600">
              <a:lnSpc>
                <a:spcPct val="90000"/>
              </a:lnSpc>
              <a:buFontTx/>
              <a:buChar char="•"/>
            </a:pPr>
            <a:r>
              <a:rPr lang="en-US" altLang="en-US" sz="2400" dirty="0" smtClean="0"/>
              <a:t>Research at CES and the RDCs annual reports </a:t>
            </a:r>
          </a:p>
          <a:p>
            <a:pPr marL="609600" indent="-609600">
              <a:lnSpc>
                <a:spcPct val="90000"/>
              </a:lnSpc>
              <a:buFontTx/>
              <a:buChar char="•"/>
            </a:pPr>
            <a:r>
              <a:rPr lang="en-US" altLang="en-US" sz="2400" dirty="0" smtClean="0"/>
              <a:t>CES Discussion Papers</a:t>
            </a:r>
          </a:p>
          <a:p>
            <a:endParaRPr lang="en-US" dirty="0"/>
          </a:p>
        </p:txBody>
      </p:sp>
      <p:sp>
        <p:nvSpPr>
          <p:cNvPr id="4" name="Slide Number Placeholder 3"/>
          <p:cNvSpPr>
            <a:spLocks noGrp="1"/>
          </p:cNvSpPr>
          <p:nvPr>
            <p:ph type="sldNum" sz="quarter" idx="10"/>
          </p:nvPr>
        </p:nvSpPr>
        <p:spPr/>
        <p:txBody>
          <a:bodyPr/>
          <a:lstStyle/>
          <a:p>
            <a:fld id="{BE8CE534-A598-433E-A487-060A0D24C533}" type="slidenum">
              <a:rPr lang="en-US" smtClean="0"/>
              <a:t>22</a:t>
            </a:fld>
            <a:endParaRPr lang="en-US"/>
          </a:p>
        </p:txBody>
      </p:sp>
    </p:spTree>
    <p:extLst>
      <p:ext uri="{BB962C8B-B14F-4D97-AF65-F5344CB8AC3E}">
        <p14:creationId xmlns:p14="http://schemas.microsoft.com/office/powerpoint/2010/main" val="1821650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8CE534-A598-433E-A487-060A0D24C533}" type="slidenum">
              <a:rPr lang="en-US" smtClean="0"/>
              <a:t>26</a:t>
            </a:fld>
            <a:endParaRPr lang="en-US"/>
          </a:p>
        </p:txBody>
      </p:sp>
    </p:spTree>
    <p:extLst>
      <p:ext uri="{BB962C8B-B14F-4D97-AF65-F5344CB8AC3E}">
        <p14:creationId xmlns:p14="http://schemas.microsoft.com/office/powerpoint/2010/main" val="1465250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US" altLang="en-US" sz="2400" dirty="0" smtClean="0"/>
              <a:t>Washington, DC (1983)</a:t>
            </a:r>
          </a:p>
          <a:p>
            <a:pPr lvl="1" eaLnBrk="1" hangingPunct="1">
              <a:lnSpc>
                <a:spcPct val="80000"/>
              </a:lnSpc>
            </a:pPr>
            <a:r>
              <a:rPr lang="en-US" altLang="en-US" sz="2000" dirty="0" smtClean="0"/>
              <a:t>Center for Economic Studies, U.S. Census</a:t>
            </a:r>
          </a:p>
          <a:p>
            <a:pPr eaLnBrk="1" hangingPunct="1">
              <a:lnSpc>
                <a:spcPct val="80000"/>
              </a:lnSpc>
            </a:pPr>
            <a:r>
              <a:rPr lang="en-US" altLang="en-US" sz="2400" dirty="0" smtClean="0"/>
              <a:t>Boston, Mass. (1994)</a:t>
            </a:r>
          </a:p>
          <a:p>
            <a:pPr eaLnBrk="1" hangingPunct="1">
              <a:lnSpc>
                <a:spcPct val="80000"/>
              </a:lnSpc>
            </a:pPr>
            <a:r>
              <a:rPr lang="en-US" altLang="en-US" sz="2400" dirty="0" smtClean="0"/>
              <a:t>UCLA and Berkeley (1999)/(Stanford 2010)</a:t>
            </a:r>
            <a:endParaRPr lang="en-US" altLang="en-US" sz="2400" b="0" dirty="0" smtClean="0"/>
          </a:p>
          <a:p>
            <a:pPr eaLnBrk="1" hangingPunct="1">
              <a:lnSpc>
                <a:spcPct val="80000"/>
              </a:lnSpc>
            </a:pPr>
            <a:r>
              <a:rPr lang="en-US" altLang="en-US" sz="2400" dirty="0" smtClean="0"/>
              <a:t>Duke (2000) / (RTI-2011)</a:t>
            </a:r>
          </a:p>
          <a:p>
            <a:pPr eaLnBrk="1" hangingPunct="1">
              <a:lnSpc>
                <a:spcPct val="80000"/>
              </a:lnSpc>
            </a:pPr>
            <a:r>
              <a:rPr lang="en-US" altLang="en-US" sz="2400" dirty="0" smtClean="0"/>
              <a:t>Chicago, Illinois (2002)</a:t>
            </a:r>
          </a:p>
          <a:p>
            <a:pPr eaLnBrk="1" hangingPunct="1">
              <a:lnSpc>
                <a:spcPct val="80000"/>
              </a:lnSpc>
            </a:pPr>
            <a:r>
              <a:rPr lang="en-US" altLang="en-US" sz="2400" dirty="0" smtClean="0"/>
              <a:t>Ann Arbor, Michigan (2002)</a:t>
            </a:r>
          </a:p>
          <a:p>
            <a:pPr eaLnBrk="1" hangingPunct="1">
              <a:lnSpc>
                <a:spcPct val="80000"/>
              </a:lnSpc>
            </a:pPr>
            <a:r>
              <a:rPr lang="en-US" altLang="en-US" sz="2400" dirty="0" smtClean="0"/>
              <a:t>Baruch (NYC, 2006) and Ithaca (Cornell, 2004) </a:t>
            </a:r>
          </a:p>
          <a:p>
            <a:pPr eaLnBrk="1" hangingPunct="1">
              <a:lnSpc>
                <a:spcPct val="80000"/>
              </a:lnSpc>
            </a:pPr>
            <a:r>
              <a:rPr lang="en-US" altLang="en-US" sz="2400" dirty="0" smtClean="0"/>
              <a:t>Minnesota (2010)</a:t>
            </a:r>
          </a:p>
          <a:p>
            <a:pPr eaLnBrk="1" hangingPunct="1">
              <a:lnSpc>
                <a:spcPct val="80000"/>
              </a:lnSpc>
            </a:pPr>
            <a:r>
              <a:rPr lang="en-US" altLang="en-US" sz="2400" dirty="0" smtClean="0"/>
              <a:t>Atlanta (2011) </a:t>
            </a:r>
          </a:p>
          <a:p>
            <a:pPr eaLnBrk="1" hangingPunct="1">
              <a:lnSpc>
                <a:spcPct val="80000"/>
              </a:lnSpc>
            </a:pPr>
            <a:r>
              <a:rPr lang="en-US" altLang="en-US" sz="2400" dirty="0" smtClean="0"/>
              <a:t>Texas – College Station (2012)</a:t>
            </a:r>
          </a:p>
          <a:p>
            <a:pPr eaLnBrk="1" hangingPunct="1">
              <a:lnSpc>
                <a:spcPct val="80000"/>
              </a:lnSpc>
            </a:pPr>
            <a:r>
              <a:rPr lang="en-US" altLang="en-US" sz="2400" dirty="0" smtClean="0"/>
              <a:t>Seattle (2012)</a:t>
            </a:r>
            <a:endParaRPr lang="en-US" dirty="0"/>
          </a:p>
        </p:txBody>
      </p:sp>
      <p:sp>
        <p:nvSpPr>
          <p:cNvPr id="4" name="Slide Number Placeholder 3"/>
          <p:cNvSpPr>
            <a:spLocks noGrp="1"/>
          </p:cNvSpPr>
          <p:nvPr>
            <p:ph type="sldNum" sz="quarter" idx="10"/>
          </p:nvPr>
        </p:nvSpPr>
        <p:spPr/>
        <p:txBody>
          <a:bodyPr/>
          <a:lstStyle/>
          <a:p>
            <a:fld id="{BE8CE534-A598-433E-A487-060A0D24C533}" type="slidenum">
              <a:rPr lang="en-US" smtClean="0"/>
              <a:t>4</a:t>
            </a:fld>
            <a:endParaRPr lang="en-US"/>
          </a:p>
        </p:txBody>
      </p:sp>
    </p:spTree>
    <p:extLst>
      <p:ext uri="{BB962C8B-B14F-4D97-AF65-F5344CB8AC3E}">
        <p14:creationId xmlns:p14="http://schemas.microsoft.com/office/powerpoint/2010/main" val="2480217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Agency for Healthcare Research and Quality</a:t>
            </a:r>
          </a:p>
          <a:p>
            <a:r>
              <a:rPr lang="en-US" sz="1200" b="0" i="0" u="none" strike="noStrike" kern="1200" dirty="0" smtClean="0">
                <a:solidFill>
                  <a:schemeClr val="tx1"/>
                </a:solidFill>
                <a:effectLst/>
                <a:latin typeface="+mn-lt"/>
                <a:ea typeface="+mn-ea"/>
                <a:cs typeface="+mn-cs"/>
                <a:hlinkClick r:id="rId3"/>
              </a:rPr>
              <a:t>Available Data and Proposal Process for AHRQ Data</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Agency for Healthcare Research and Quality's (AHRQ) mission is to produce evidence to make health care safer, higher quality, more accessible, equitable, and affordable, and to work with the U.S. Department of Health and Human Services (HHS) and other partners to make sure that the evidence is understood and used.</a:t>
            </a:r>
          </a:p>
          <a:p>
            <a:r>
              <a:rPr lang="en-US" sz="1200" b="0" i="0" kern="1200" dirty="0" smtClean="0">
                <a:solidFill>
                  <a:schemeClr val="tx1"/>
                </a:solidFill>
                <a:effectLst/>
                <a:latin typeface="+mn-lt"/>
                <a:ea typeface="+mn-ea"/>
                <a:cs typeface="+mn-cs"/>
              </a:rPr>
              <a:t>AHRQ's priority areas of focus are: (1) Improve health care quality by accelerating implementation of patient-centered outcomes research (PCOR). (2) Make health care safer. (3) Increase accessibility to health care. (4) Improve health care affordability, efficiency, and cost transparency.</a:t>
            </a:r>
          </a:p>
          <a:p>
            <a:r>
              <a:rPr lang="en-US" sz="1200" b="1" i="0" kern="1200" dirty="0" smtClean="0">
                <a:solidFill>
                  <a:schemeClr val="tx1"/>
                </a:solidFill>
                <a:effectLst/>
                <a:latin typeface="+mn-lt"/>
                <a:ea typeface="+mn-ea"/>
                <a:cs typeface="+mn-cs"/>
              </a:rPr>
              <a:t>Census Bureau</a:t>
            </a:r>
          </a:p>
          <a:p>
            <a:r>
              <a:rPr lang="en-US" sz="1200" b="0" i="0" u="none" strike="noStrike" kern="1200" dirty="0" smtClean="0">
                <a:solidFill>
                  <a:schemeClr val="tx1"/>
                </a:solidFill>
                <a:effectLst/>
                <a:latin typeface="+mn-lt"/>
                <a:ea typeface="+mn-ea"/>
                <a:cs typeface="+mn-cs"/>
                <a:hlinkClick r:id="rId4"/>
              </a:rPr>
              <a:t>Available Data</a:t>
            </a:r>
            <a:r>
              <a:rPr lang="en-US" sz="1200" b="0" i="0" kern="1200" dirty="0" smtClean="0">
                <a:solidFill>
                  <a:schemeClr val="tx1"/>
                </a:solidFill>
                <a:effectLst/>
                <a:latin typeface="+mn-lt"/>
                <a:ea typeface="+mn-ea"/>
                <a:cs typeface="+mn-cs"/>
              </a:rPr>
              <a:t> and </a:t>
            </a:r>
            <a:r>
              <a:rPr lang="en-US" sz="1200" b="0" i="0" u="none" strike="noStrike" kern="1200" dirty="0" smtClean="0">
                <a:solidFill>
                  <a:schemeClr val="tx1"/>
                </a:solidFill>
                <a:effectLst/>
                <a:latin typeface="+mn-lt"/>
                <a:ea typeface="+mn-ea"/>
                <a:cs typeface="+mn-cs"/>
                <a:hlinkClick r:id="rId5"/>
              </a:rPr>
              <a:t>Proposal Process for Census Bureau Data</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Census Bureau's mission is to serve as the leading source of quality data about the nation's people and economy. We honor privacy, protect confidentiality, share our expertise globally, and conduct our work openly. We are guided in this mission by scientific objectivity, our strong and capable workforce, our devotion to research-based innovation, and our abiding commitment to our customers. Our researchers explore innovative ways to conduct surveys, increase respondent participation, reduce costs, and improve accuracy.</a:t>
            </a:r>
          </a:p>
          <a:p>
            <a:r>
              <a:rPr lang="en-US" sz="1200" b="0" i="0" kern="1200" dirty="0" smtClean="0">
                <a:solidFill>
                  <a:schemeClr val="tx1"/>
                </a:solidFill>
                <a:effectLst/>
                <a:latin typeface="+mn-lt"/>
                <a:ea typeface="+mn-ea"/>
                <a:cs typeface="+mn-cs"/>
              </a:rPr>
              <a:t>RDC research is critical to the Census Bureau. One way for the Census Bureau to check the quality of the data it collects, edits, and tabulates is to make its microdata records available in a controlled, secure environment to sophisticated users who, by employing the micro records in the course of rigorous analysis, will uncover the strengths and weaknesses of the microdata records. Each set of observations is the result of many decision rules covering definitions, classifications, coding procedures, processing rules, editing rules, disclosure rules, and so on. The validity and consequences of all these decision rules only become evident when the Census Bureau's micro databases are tested in the course of analysis. These analyses can also help address important policy questions without the need for additional, expensive and burdensome data collections.</a:t>
            </a:r>
          </a:p>
          <a:p>
            <a:r>
              <a:rPr lang="en-US" sz="1200" b="1" i="0" kern="1200" dirty="0" smtClean="0">
                <a:solidFill>
                  <a:schemeClr val="tx1"/>
                </a:solidFill>
                <a:effectLst/>
                <a:latin typeface="+mn-lt"/>
                <a:ea typeface="+mn-ea"/>
                <a:cs typeface="+mn-cs"/>
              </a:rPr>
              <a:t>National Center for Health Statistics</a:t>
            </a:r>
          </a:p>
          <a:p>
            <a:r>
              <a:rPr lang="en-US" sz="1200" b="0" i="0" u="none" strike="noStrike" kern="1200" dirty="0" smtClean="0">
                <a:solidFill>
                  <a:schemeClr val="tx1"/>
                </a:solidFill>
                <a:effectLst/>
                <a:latin typeface="+mn-lt"/>
                <a:ea typeface="+mn-ea"/>
                <a:cs typeface="+mn-cs"/>
                <a:hlinkClick r:id="rId6"/>
              </a:rPr>
              <a:t>Available Data and Proposal Process for NCHS Data</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mission of the National Center for Health Statistics (NCHS) is to provide statistical information that will guide actions and policies to improve the health of the American people. As the Nation's principal health statistics agency, NCHS leads the way with accurate, relevant, and timely data.</a:t>
            </a:r>
          </a:p>
          <a:p>
            <a:r>
              <a:rPr lang="en-US" sz="1200" b="0" i="0" kern="1200" dirty="0" smtClean="0">
                <a:solidFill>
                  <a:schemeClr val="tx1"/>
                </a:solidFill>
                <a:effectLst/>
                <a:latin typeface="+mn-lt"/>
                <a:ea typeface="+mn-ea"/>
                <a:cs typeface="+mn-cs"/>
              </a:rPr>
              <a:t>Collaborating with other public and private health partners, NCHS employs a variety of data collection mechanisms to obtain accurate information from multiple sources. This process provides a broad perspective to help us understand the population’s health, influences on its health, and health outcomes. We collect data from birth and death records, medical records, interview surveys, and through direct physical examinations and laboratory testing.</a:t>
            </a:r>
          </a:p>
          <a:p>
            <a:r>
              <a:rPr lang="en-US" sz="1200" b="0" i="0" kern="1200" dirty="0" smtClean="0">
                <a:solidFill>
                  <a:schemeClr val="tx1"/>
                </a:solidFill>
                <a:effectLst/>
                <a:latin typeface="+mn-lt"/>
                <a:ea typeface="+mn-ea"/>
                <a:cs typeface="+mn-cs"/>
              </a:rPr>
              <a:t>NCHS conducts a myriad of data dissemination activities, including an extensive program of Research Data Centers throughout the country, to provide secure access to the fullest range of data at a greater level of detail than is generally releasable to the public.</a:t>
            </a:r>
          </a:p>
          <a:p>
            <a:endParaRPr lang="en-US" dirty="0"/>
          </a:p>
        </p:txBody>
      </p:sp>
      <p:sp>
        <p:nvSpPr>
          <p:cNvPr id="4" name="Slide Number Placeholder 3"/>
          <p:cNvSpPr>
            <a:spLocks noGrp="1"/>
          </p:cNvSpPr>
          <p:nvPr>
            <p:ph type="sldNum" sz="quarter" idx="10"/>
          </p:nvPr>
        </p:nvSpPr>
        <p:spPr/>
        <p:txBody>
          <a:bodyPr/>
          <a:lstStyle/>
          <a:p>
            <a:fld id="{BE8CE534-A598-433E-A487-060A0D24C533}" type="slidenum">
              <a:rPr lang="en-US" smtClean="0"/>
              <a:t>6</a:t>
            </a:fld>
            <a:endParaRPr lang="en-US"/>
          </a:p>
        </p:txBody>
      </p:sp>
    </p:spTree>
    <p:extLst>
      <p:ext uri="{BB962C8B-B14F-4D97-AF65-F5344CB8AC3E}">
        <p14:creationId xmlns:p14="http://schemas.microsoft.com/office/powerpoint/2010/main" val="4112376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Federal Partners</a:t>
            </a:r>
          </a:p>
          <a:p>
            <a:r>
              <a:rPr lang="en-US" sz="1200" b="0" i="0" u="none" strike="noStrike" kern="1200" dirty="0" err="1" smtClean="0">
                <a:solidFill>
                  <a:schemeClr val="tx1"/>
                </a:solidFill>
                <a:effectLst/>
                <a:latin typeface="+mn-lt"/>
                <a:ea typeface="+mn-ea"/>
                <a:cs typeface="+mn-cs"/>
                <a:hlinkClick r:id="rId3" tooltip="Twitter"/>
              </a:rPr>
              <a:t>Tweet</a:t>
            </a:r>
            <a:r>
              <a:rPr lang="en-US" sz="1200" b="0" i="0" u="none" strike="noStrike" kern="1200" dirty="0" err="1" smtClean="0">
                <a:solidFill>
                  <a:schemeClr val="tx1"/>
                </a:solidFill>
                <a:effectLst/>
                <a:latin typeface="+mn-lt"/>
                <a:ea typeface="+mn-ea"/>
                <a:cs typeface="+mn-cs"/>
                <a:hlinkClick r:id="rId4" tooltip="Facebook"/>
              </a:rPr>
              <a:t>Share</a:t>
            </a:r>
            <a:r>
              <a:rPr lang="en-US" sz="1200" b="0" i="0" u="none" strike="noStrike" kern="1200" dirty="0" smtClean="0">
                <a:solidFill>
                  <a:schemeClr val="tx1"/>
                </a:solidFill>
                <a:effectLst/>
                <a:latin typeface="+mn-lt"/>
                <a:ea typeface="+mn-ea"/>
                <a:cs typeface="+mn-cs"/>
                <a:hlinkClick r:id="rId4" tooltip="Facebook"/>
              </a:rPr>
              <a:t> on Facebook</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Three agencies directly provide data through Federal Statistical Research Data Centers.  Each agency has its own review and approval process.</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addition to the agencies directly providing data, many agencies who sponsor surveys also participate in the Research Data Center program by allowing surveys they co-sponsor to be made available.  In addition to data collected from respondents, statistical agencies are relying more heavily on administrative data from other federal agencies to conduct their programs.  These data are also being made more accessible within the Research Data Centers.  A detailed list of these agencies, with links to the data they make available, is provided below.</a:t>
            </a:r>
          </a:p>
          <a:p>
            <a:r>
              <a:rPr lang="en-US" sz="1200" b="1" i="0" kern="1200" dirty="0" smtClean="0">
                <a:solidFill>
                  <a:schemeClr val="tx1"/>
                </a:solidFill>
                <a:effectLst/>
                <a:latin typeface="+mn-lt"/>
                <a:ea typeface="+mn-ea"/>
                <a:cs typeface="+mn-cs"/>
              </a:rPr>
              <a:t>Agency for Healthcare Research and Quality</a:t>
            </a:r>
          </a:p>
          <a:p>
            <a:r>
              <a:rPr lang="en-US" sz="1200" b="0" i="0" kern="1200" dirty="0" smtClean="0">
                <a:solidFill>
                  <a:schemeClr val="tx1"/>
                </a:solidFill>
                <a:effectLst/>
                <a:latin typeface="+mn-lt"/>
                <a:ea typeface="+mn-ea"/>
                <a:cs typeface="+mn-cs"/>
              </a:rPr>
              <a:t>The Agency for Healthcare Research and Quality (AHRQ) makes selected restricted Medical Expenditure Panel Survey data available to qualified researchers through Research Data Centers.</a:t>
            </a:r>
          </a:p>
          <a:p>
            <a:r>
              <a:rPr lang="en-US" sz="1200" b="1" i="0" u="none" strike="noStrike" kern="1200" dirty="0" smtClean="0">
                <a:solidFill>
                  <a:schemeClr val="tx1"/>
                </a:solidFill>
                <a:effectLst/>
                <a:latin typeface="+mn-lt"/>
                <a:ea typeface="+mn-ea"/>
                <a:cs typeface="+mn-cs"/>
                <a:hlinkClick r:id="rId5" tooltip="Available Data and Proposal Process for AHRQ Data"/>
              </a:rPr>
              <a:t>Available Data and Proposal Process for AHRQ Data</a:t>
            </a:r>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Bureau of Justice Statistics</a:t>
            </a:r>
          </a:p>
          <a:p>
            <a:r>
              <a:rPr lang="en-US" sz="1200" b="0" i="0" kern="1200" dirty="0" smtClean="0">
                <a:solidFill>
                  <a:schemeClr val="tx1"/>
                </a:solidFill>
                <a:effectLst/>
                <a:latin typeface="+mn-lt"/>
                <a:ea typeface="+mn-ea"/>
                <a:cs typeface="+mn-cs"/>
              </a:rPr>
              <a:t>Collects, analyzes, publishes, and disseminates information on crime, criminal offenders, victims of crime, and the operation of justice system.</a:t>
            </a:r>
          </a:p>
          <a:p>
            <a:r>
              <a:rPr lang="en-US" sz="1200" b="1" i="0" u="none" strike="noStrike" kern="1200" dirty="0" smtClean="0">
                <a:solidFill>
                  <a:schemeClr val="tx1"/>
                </a:solidFill>
                <a:effectLst/>
                <a:latin typeface="+mn-lt"/>
                <a:ea typeface="+mn-ea"/>
                <a:cs typeface="+mn-cs"/>
                <a:hlinkClick r:id="rId6" tooltip="National Crime Victimization Survey (NCVS)"/>
              </a:rPr>
              <a:t>National Crime Victimization Survey (NCVS)</a:t>
            </a:r>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Bureau of Labor Statistics</a:t>
            </a:r>
          </a:p>
          <a:p>
            <a:r>
              <a:rPr lang="en-US" sz="1200" b="0" i="0" kern="1200" dirty="0" smtClean="0">
                <a:solidFill>
                  <a:schemeClr val="tx1"/>
                </a:solidFill>
                <a:effectLst/>
                <a:latin typeface="+mn-lt"/>
                <a:ea typeface="+mn-ea"/>
                <a:cs typeface="+mn-cs"/>
              </a:rPr>
              <a:t>Measures labor market activity, working conditions, and price changes in the economy.</a:t>
            </a:r>
          </a:p>
          <a:p>
            <a:r>
              <a:rPr lang="en-US" sz="1200" b="1" i="0" u="none" strike="noStrike" kern="1200" dirty="0" smtClean="0">
                <a:solidFill>
                  <a:schemeClr val="tx1"/>
                </a:solidFill>
                <a:effectLst/>
                <a:latin typeface="+mn-lt"/>
                <a:ea typeface="+mn-ea"/>
                <a:cs typeface="+mn-cs"/>
                <a:hlinkClick r:id="rId7" tooltip="Current Population Survey Annual Social and Economic Supplement (CPS-ASEC)"/>
              </a:rPr>
              <a:t>Current Population Survey Annual Social and Economic Supplement (CPS-ASEC)</a:t>
            </a:r>
            <a:endParaRPr lang="en-US" sz="1200" b="1" i="0"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hlinkClick r:id="rId8" tooltip="National Longitudinal Surveys (NLS)"/>
              </a:rPr>
              <a:t>National Longitudinal Surveys (NLS)</a:t>
            </a:r>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Bureau of Transportation Statistics</a:t>
            </a:r>
          </a:p>
          <a:p>
            <a:r>
              <a:rPr lang="en-US" sz="1200" b="0" i="0" kern="1200" dirty="0" smtClean="0">
                <a:solidFill>
                  <a:schemeClr val="tx1"/>
                </a:solidFill>
                <a:effectLst/>
                <a:latin typeface="+mn-lt"/>
                <a:ea typeface="+mn-ea"/>
                <a:cs typeface="+mn-cs"/>
              </a:rPr>
              <a:t>Administers data collection, analysis, and reporting to ensure the most cost-effective use of transportation-monitoring resources.</a:t>
            </a:r>
          </a:p>
          <a:p>
            <a:r>
              <a:rPr lang="en-US" sz="1200" b="1" i="0" u="none" strike="noStrike" kern="1200" dirty="0" smtClean="0">
                <a:solidFill>
                  <a:schemeClr val="tx1"/>
                </a:solidFill>
                <a:effectLst/>
                <a:latin typeface="+mn-lt"/>
                <a:ea typeface="+mn-ea"/>
                <a:cs typeface="+mn-cs"/>
                <a:hlinkClick r:id="rId9" tooltip="Commodity Flow Survey (CFS)"/>
              </a:rPr>
              <a:t>Commodity Flow Survey (CFS)</a:t>
            </a:r>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Census Bureau</a:t>
            </a:r>
          </a:p>
          <a:p>
            <a:r>
              <a:rPr lang="en-US" sz="1200" b="0" i="0" kern="1200" dirty="0" smtClean="0">
                <a:solidFill>
                  <a:schemeClr val="tx1"/>
                </a:solidFill>
                <a:effectLst/>
                <a:latin typeface="+mn-lt"/>
                <a:ea typeface="+mn-ea"/>
                <a:cs typeface="+mn-cs"/>
              </a:rPr>
              <a:t>The Census Bureau makes a wide variety of business, household, and workforce data available to qualified researchers through Research Data Centers.</a:t>
            </a:r>
          </a:p>
          <a:p>
            <a:r>
              <a:rPr lang="en-US" sz="1200" b="1" i="0" u="none" strike="noStrike" kern="1200" dirty="0" smtClean="0">
                <a:solidFill>
                  <a:schemeClr val="tx1"/>
                </a:solidFill>
                <a:effectLst/>
                <a:latin typeface="+mn-lt"/>
                <a:ea typeface="+mn-ea"/>
                <a:cs typeface="+mn-cs"/>
                <a:hlinkClick r:id="rId10" tooltip="Available Data and Proposal Process for Census Bureau Data"/>
              </a:rPr>
              <a:t>Available Data and Proposal Process for Census Bureau Data</a:t>
            </a:r>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Energy Information Administration</a:t>
            </a:r>
          </a:p>
          <a:p>
            <a:r>
              <a:rPr lang="en-US" sz="1200" b="0" i="0" kern="1200" dirty="0" smtClean="0">
                <a:solidFill>
                  <a:schemeClr val="tx1"/>
                </a:solidFill>
                <a:effectLst/>
                <a:latin typeface="+mn-lt"/>
                <a:ea typeface="+mn-ea"/>
                <a:cs typeface="+mn-cs"/>
              </a:rPr>
              <a:t>Collects, analyzes, and disseminates independent and impartial energy information.</a:t>
            </a:r>
          </a:p>
          <a:p>
            <a:r>
              <a:rPr lang="en-US" sz="1200" b="1" i="0" u="none" strike="noStrike" kern="1200" dirty="0" smtClean="0">
                <a:solidFill>
                  <a:schemeClr val="tx1"/>
                </a:solidFill>
                <a:effectLst/>
                <a:latin typeface="+mn-lt"/>
                <a:ea typeface="+mn-ea"/>
                <a:cs typeface="+mn-cs"/>
                <a:hlinkClick r:id="rId11" tooltip="Manufacturing Energy Consumption Survey (MECS)"/>
              </a:rPr>
              <a:t>Manufacturing Energy Consumption Survey (MECS)</a:t>
            </a:r>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Environmental Protection Agency</a:t>
            </a:r>
          </a:p>
          <a:p>
            <a:r>
              <a:rPr lang="en-US" sz="1200" b="0" i="0" kern="1200" dirty="0" smtClean="0">
                <a:solidFill>
                  <a:schemeClr val="tx1"/>
                </a:solidFill>
                <a:effectLst/>
                <a:latin typeface="+mn-lt"/>
                <a:ea typeface="+mn-ea"/>
                <a:cs typeface="+mn-cs"/>
              </a:rPr>
              <a:t>Protects human health and the environment.</a:t>
            </a:r>
          </a:p>
          <a:p>
            <a:r>
              <a:rPr lang="en-US" sz="1200" b="1" i="0" u="none" strike="noStrike" kern="1200" dirty="0" smtClean="0">
                <a:solidFill>
                  <a:schemeClr val="tx1"/>
                </a:solidFill>
                <a:effectLst/>
                <a:latin typeface="+mn-lt"/>
                <a:ea typeface="+mn-ea"/>
                <a:cs typeface="+mn-cs"/>
                <a:hlinkClick r:id="rId12" tooltip="Pollution Abatement Costs and Expenditures (PACE)"/>
              </a:rPr>
              <a:t>Pollution Abatement Costs and Expenditures (PACE)</a:t>
            </a:r>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National Center for Health Statistics</a:t>
            </a:r>
          </a:p>
          <a:p>
            <a:r>
              <a:rPr lang="en-US" sz="1200" b="0" i="0" kern="1200" dirty="0" smtClean="0">
                <a:solidFill>
                  <a:schemeClr val="tx1"/>
                </a:solidFill>
                <a:effectLst/>
                <a:latin typeface="+mn-lt"/>
                <a:ea typeface="+mn-ea"/>
                <a:cs typeface="+mn-cs"/>
              </a:rPr>
              <a:t>The National Center for Health Statistics (NCHS) makes most NCHS restricted data available through Research Data Centers.</a:t>
            </a:r>
          </a:p>
          <a:p>
            <a:r>
              <a:rPr lang="en-US" sz="1200" b="1" i="0" u="none" strike="noStrike" kern="1200" dirty="0" smtClean="0">
                <a:solidFill>
                  <a:schemeClr val="tx1"/>
                </a:solidFill>
                <a:effectLst/>
                <a:latin typeface="+mn-lt"/>
                <a:ea typeface="+mn-ea"/>
                <a:cs typeface="+mn-cs"/>
                <a:hlinkClick r:id="rId13" tooltip="Available Data and Proposal Process for National Center for Health Statistics (NCHS) Data"/>
              </a:rPr>
              <a:t>Available Data and Proposal Process for National Center for Health Statistics (NCHS) Data</a:t>
            </a:r>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National Science Foundation, National Center for Science and Engineering Statistics</a:t>
            </a:r>
          </a:p>
          <a:p>
            <a:r>
              <a:rPr lang="en-US" sz="1200" b="0" i="0" kern="1200" dirty="0" smtClean="0">
                <a:solidFill>
                  <a:schemeClr val="tx1"/>
                </a:solidFill>
                <a:effectLst/>
                <a:latin typeface="+mn-lt"/>
                <a:ea typeface="+mn-ea"/>
                <a:cs typeface="+mn-cs"/>
              </a:rPr>
              <a:t>Provides statistical data on the U.S. science and engineering enterprise.</a:t>
            </a:r>
          </a:p>
          <a:p>
            <a:r>
              <a:rPr lang="en-US" sz="1200" b="1" i="0" u="none" strike="noStrike" kern="1200" dirty="0" smtClean="0">
                <a:solidFill>
                  <a:schemeClr val="tx1"/>
                </a:solidFill>
                <a:effectLst/>
                <a:latin typeface="+mn-lt"/>
                <a:ea typeface="+mn-ea"/>
                <a:cs typeface="+mn-cs"/>
                <a:hlinkClick r:id="rId14" tooltip="Business R&amp;D and Innovation Survey (BRDIS, previously Survey of Industrial R&amp;D)"/>
              </a:rPr>
              <a:t>Business R&amp;D and Innovation Survey (BRDIS, previously Survey of Industrial R&amp;D)</a:t>
            </a:r>
            <a:endParaRPr lang="en-US" sz="1200" b="1" i="0"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hlinkClick r:id="rId15" tooltip="National Survey of College Graduates (NSCG)"/>
              </a:rPr>
              <a:t>National Survey of College Graduates (NSCG)</a:t>
            </a:r>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Social Security Administration</a:t>
            </a:r>
          </a:p>
          <a:p>
            <a:r>
              <a:rPr lang="en-US" sz="1200" b="0" i="0" kern="1200" dirty="0" smtClean="0">
                <a:solidFill>
                  <a:schemeClr val="tx1"/>
                </a:solidFill>
                <a:effectLst/>
                <a:latin typeface="+mn-lt"/>
                <a:ea typeface="+mn-ea"/>
                <a:cs typeface="+mn-cs"/>
              </a:rPr>
              <a:t>Has a long history of collecting data to deliver Social Security services that meet the changing needs of the public.</a:t>
            </a:r>
          </a:p>
          <a:p>
            <a:r>
              <a:rPr lang="en-US" sz="1200" b="1" i="0" u="none" strike="noStrike" kern="1200" dirty="0" err="1" smtClean="0">
                <a:solidFill>
                  <a:schemeClr val="tx1"/>
                </a:solidFill>
                <a:effectLst/>
                <a:latin typeface="+mn-lt"/>
                <a:ea typeface="+mn-ea"/>
                <a:cs typeface="+mn-cs"/>
                <a:hlinkClick r:id="rId16" tooltip="Numident File"/>
              </a:rPr>
              <a:t>Numident</a:t>
            </a:r>
            <a:r>
              <a:rPr lang="en-US" sz="1200" b="1" i="0" u="none" strike="noStrike" kern="1200" dirty="0" smtClean="0">
                <a:solidFill>
                  <a:schemeClr val="tx1"/>
                </a:solidFill>
                <a:effectLst/>
                <a:latin typeface="+mn-lt"/>
                <a:ea typeface="+mn-ea"/>
                <a:cs typeface="+mn-cs"/>
                <a:hlinkClick r:id="rId16" tooltip="Numident File"/>
              </a:rPr>
              <a:t> File</a:t>
            </a:r>
            <a:endParaRPr lang="en-US" sz="1200" b="1" i="0" u="none" strike="noStrike" kern="1200" dirty="0" smtClean="0">
              <a:solidFill>
                <a:schemeClr val="tx1"/>
              </a:solidFill>
              <a:effectLst/>
              <a:latin typeface="+mn-lt"/>
              <a:ea typeface="+mn-ea"/>
              <a:cs typeface="+mn-cs"/>
            </a:endParaRPr>
          </a:p>
          <a:p>
            <a:pPr fontAlgn="base"/>
            <a:r>
              <a:rPr lang="en-US" sz="1200" b="1" i="0" kern="1200" dirty="0" err="1" smtClean="0">
                <a:solidFill>
                  <a:schemeClr val="tx1"/>
                </a:solidFill>
                <a:effectLst/>
                <a:latin typeface="+mn-lt"/>
                <a:ea typeface="+mn-ea"/>
                <a:cs typeface="+mn-cs"/>
              </a:rPr>
              <a:t>Numident</a:t>
            </a:r>
            <a:r>
              <a:rPr lang="en-US" sz="1200" b="1" i="0" kern="1200" dirty="0" smtClean="0">
                <a:solidFill>
                  <a:schemeClr val="tx1"/>
                </a:solidFill>
                <a:effectLst/>
                <a:latin typeface="+mn-lt"/>
                <a:ea typeface="+mn-ea"/>
                <a:cs typeface="+mn-cs"/>
              </a:rPr>
              <a:t> file</a:t>
            </a:r>
            <a:r>
              <a:rPr lang="en-US" sz="1200" b="0" i="0" kern="1200" dirty="0" smtClean="0">
                <a:solidFill>
                  <a:schemeClr val="tx1"/>
                </a:solidFill>
                <a:effectLst/>
                <a:latin typeface="+mn-lt"/>
                <a:ea typeface="+mn-ea"/>
                <a:cs typeface="+mn-cs"/>
              </a:rPr>
              <a:t>. The </a:t>
            </a:r>
            <a:r>
              <a:rPr lang="en-US" sz="1200" b="0" i="0" kern="1200" dirty="0" err="1" smtClean="0">
                <a:solidFill>
                  <a:schemeClr val="tx1"/>
                </a:solidFill>
                <a:effectLst/>
                <a:latin typeface="+mn-lt"/>
                <a:ea typeface="+mn-ea"/>
                <a:cs typeface="+mn-cs"/>
              </a:rPr>
              <a:t>Numident</a:t>
            </a:r>
            <a:r>
              <a:rPr lang="en-US" sz="1200" b="0" i="0" kern="1200" dirty="0" smtClean="0">
                <a:solidFill>
                  <a:schemeClr val="tx1"/>
                </a:solidFill>
                <a:effectLst/>
                <a:latin typeface="+mn-lt"/>
                <a:ea typeface="+mn-ea"/>
                <a:cs typeface="+mn-cs"/>
              </a:rPr>
              <a:t> file is a record of applications for Social Security cards. Unique, life-long SSNs are assigned to individuals based on these applications. A full record of all changes to the information (such as change of name) is also maintained. To obtain a card, the applicant must provide documented identifying information to SSA. Through the "enumeration at birth" program, children can be issued a Social Security card when they are born. Examples of data elements on a </a:t>
            </a:r>
            <a:r>
              <a:rPr lang="en-US" sz="1200" b="0" i="0" kern="1200" dirty="0" err="1" smtClean="0">
                <a:solidFill>
                  <a:schemeClr val="tx1"/>
                </a:solidFill>
                <a:effectLst/>
                <a:latin typeface="+mn-lt"/>
                <a:ea typeface="+mn-ea"/>
                <a:cs typeface="+mn-cs"/>
              </a:rPr>
              <a:t>Numident</a:t>
            </a:r>
            <a:r>
              <a:rPr lang="en-US" sz="1200" b="0" i="0" kern="1200" dirty="0" smtClean="0">
                <a:solidFill>
                  <a:schemeClr val="tx1"/>
                </a:solidFill>
                <a:effectLst/>
                <a:latin typeface="+mn-lt"/>
                <a:ea typeface="+mn-ea"/>
                <a:cs typeface="+mn-cs"/>
              </a:rPr>
              <a:t> record include name, date and place of birth, parents' names, and date of death.</a:t>
            </a:r>
          </a:p>
          <a:p>
            <a:r>
              <a:rPr lang="en-US" dirty="0" smtClean="0"/>
              <a:t/>
            </a:r>
            <a:br>
              <a:rPr lang="en-US" dirty="0" smtClean="0"/>
            </a:br>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USDA Economic Research Service</a:t>
            </a:r>
          </a:p>
          <a:p>
            <a:r>
              <a:rPr lang="en-US" sz="1200" b="0" i="0" kern="1200" dirty="0" smtClean="0">
                <a:solidFill>
                  <a:schemeClr val="tx1"/>
                </a:solidFill>
                <a:effectLst/>
                <a:latin typeface="+mn-lt"/>
                <a:ea typeface="+mn-ea"/>
                <a:cs typeface="+mn-cs"/>
              </a:rPr>
              <a:t>Informs and enhances public and private decision making on economic and policy issues related to agriculture, food, the environment, and rural development.</a:t>
            </a:r>
          </a:p>
          <a:p>
            <a:r>
              <a:rPr lang="en-US" sz="1200" b="1" i="0" u="none" strike="noStrike" kern="1200" dirty="0" smtClean="0">
                <a:solidFill>
                  <a:schemeClr val="tx1"/>
                </a:solidFill>
                <a:effectLst/>
                <a:latin typeface="+mn-lt"/>
                <a:ea typeface="+mn-ea"/>
                <a:cs typeface="+mn-cs"/>
                <a:hlinkClick r:id="rId17" tooltip="Current Population Survey Food Security Supplement (CPS-FSS)"/>
              </a:rPr>
              <a:t>Current Population Survey Food Security Supplement (CPS-FSS)</a:t>
            </a:r>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U.S. Department of Housing and Urban Development</a:t>
            </a:r>
          </a:p>
          <a:p>
            <a:r>
              <a:rPr lang="en-US" sz="1200" b="0" i="0" kern="1200" dirty="0" smtClean="0">
                <a:solidFill>
                  <a:schemeClr val="tx1"/>
                </a:solidFill>
                <a:effectLst/>
                <a:latin typeface="+mn-lt"/>
                <a:ea typeface="+mn-ea"/>
                <a:cs typeface="+mn-cs"/>
              </a:rPr>
              <a:t>Creates strong, sustainable, inclusive communities and quality affordable homes for all.</a:t>
            </a:r>
          </a:p>
          <a:p>
            <a:r>
              <a:rPr lang="en-US" sz="1200" b="1" i="0" u="none" strike="noStrike" kern="1200" dirty="0" smtClean="0">
                <a:solidFill>
                  <a:schemeClr val="tx1"/>
                </a:solidFill>
                <a:effectLst/>
                <a:latin typeface="+mn-lt"/>
                <a:ea typeface="+mn-ea"/>
                <a:cs typeface="+mn-cs"/>
                <a:hlinkClick r:id="rId18" tooltip="American Housing Survey (AHS)"/>
              </a:rPr>
              <a:t>American Housing Survey (AHS)</a:t>
            </a:r>
            <a:endParaRPr lang="en-US" sz="1200" b="1" i="0"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hlinkClick r:id="rId19" tooltip="HUD Public and Indian Housing Information Center Data (PIC)"/>
              </a:rPr>
              <a:t>HUD Public and Indian Housing Information Center Data (PIC)</a:t>
            </a:r>
            <a:endParaRPr lang="en-US" sz="1200" b="1" i="0"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hlinkClick r:id="rId20" tooltip="HUD Single Family Computerized Homes Underwriting Management System Data (CHUMS)"/>
              </a:rPr>
              <a:t>HUD Single Family Computerized Homes Underwriting Management System Data (CHUMS)</a:t>
            </a:r>
            <a:endParaRPr lang="en-US" sz="1200" b="1" i="0"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hlinkClick r:id="rId21" tooltip="HUD Tenant Rental Assistance Certification System Data (TRACS)"/>
              </a:rPr>
              <a:t>HUD Tenant Rental Assistance Certification System Data (TRACS)</a:t>
            </a:r>
            <a:endParaRPr lang="en-US" sz="1200" b="1"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E8CE534-A598-433E-A487-060A0D24C533}" type="slidenum">
              <a:rPr lang="en-US" smtClean="0"/>
              <a:t>7</a:t>
            </a:fld>
            <a:endParaRPr lang="en-US"/>
          </a:p>
        </p:txBody>
      </p:sp>
    </p:spTree>
    <p:extLst>
      <p:ext uri="{BB962C8B-B14F-4D97-AF65-F5344CB8AC3E}">
        <p14:creationId xmlns:p14="http://schemas.microsoft.com/office/powerpoint/2010/main" val="110059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Ro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US" altLang="en-US" smtClean="0"/>
          </a:p>
        </p:txBody>
      </p:sp>
    </p:spTree>
    <p:extLst>
      <p:ext uri="{BB962C8B-B14F-4D97-AF65-F5344CB8AC3E}">
        <p14:creationId xmlns:p14="http://schemas.microsoft.com/office/powerpoint/2010/main" val="2813164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p:txBody>
          <a:bodyPr/>
          <a:lstStyle/>
          <a:p>
            <a:endParaRPr lang="en-US" altLang="en-US" dirty="0" smtClean="0"/>
          </a:p>
        </p:txBody>
      </p:sp>
      <p:sp>
        <p:nvSpPr>
          <p:cNvPr id="45060" name="Slide Number Placeholder 3"/>
          <p:cNvSpPr>
            <a:spLocks noGrp="1"/>
          </p:cNvSpPr>
          <p:nvPr>
            <p:ph type="sldNum" sz="quarter" idx="5"/>
          </p:nvPr>
        </p:nvSpPr>
        <p:spPr>
          <a:noFill/>
        </p:spPr>
        <p:txBody>
          <a:bodyPr/>
          <a:lstStyle>
            <a:lvl1pPr defTabSz="923925">
              <a:defRPr>
                <a:solidFill>
                  <a:schemeClr val="tx1"/>
                </a:solidFill>
                <a:latin typeface="Garamond" panose="02020404030301010803" pitchFamily="18" charset="0"/>
              </a:defRPr>
            </a:lvl1pPr>
            <a:lvl2pPr marL="750888" indent="-288925" defTabSz="923925">
              <a:defRPr>
                <a:solidFill>
                  <a:schemeClr val="tx1"/>
                </a:solidFill>
                <a:latin typeface="Garamond" panose="02020404030301010803" pitchFamily="18" charset="0"/>
              </a:defRPr>
            </a:lvl2pPr>
            <a:lvl3pPr marL="1155700" indent="-231775" defTabSz="923925">
              <a:defRPr>
                <a:solidFill>
                  <a:schemeClr val="tx1"/>
                </a:solidFill>
                <a:latin typeface="Garamond" panose="02020404030301010803" pitchFamily="18" charset="0"/>
              </a:defRPr>
            </a:lvl3pPr>
            <a:lvl4pPr marL="1617663" indent="-230188" defTabSz="923925">
              <a:defRPr>
                <a:solidFill>
                  <a:schemeClr val="tx1"/>
                </a:solidFill>
                <a:latin typeface="Garamond" panose="02020404030301010803" pitchFamily="18" charset="0"/>
              </a:defRPr>
            </a:lvl4pPr>
            <a:lvl5pPr marL="2079625" indent="-230188" defTabSz="923925">
              <a:defRPr>
                <a:solidFill>
                  <a:schemeClr val="tx1"/>
                </a:solidFill>
                <a:latin typeface="Garamond" panose="02020404030301010803" pitchFamily="18" charset="0"/>
              </a:defRPr>
            </a:lvl5pPr>
            <a:lvl6pPr marL="2536825" indent="-230188" algn="ctr" defTabSz="923925" eaLnBrk="0" fontAlgn="base" hangingPunct="0">
              <a:spcBef>
                <a:spcPct val="0"/>
              </a:spcBef>
              <a:spcAft>
                <a:spcPct val="0"/>
              </a:spcAft>
              <a:defRPr>
                <a:solidFill>
                  <a:schemeClr val="tx1"/>
                </a:solidFill>
                <a:latin typeface="Garamond" panose="02020404030301010803" pitchFamily="18" charset="0"/>
              </a:defRPr>
            </a:lvl6pPr>
            <a:lvl7pPr marL="2994025" indent="-230188" algn="ctr" defTabSz="923925" eaLnBrk="0" fontAlgn="base" hangingPunct="0">
              <a:spcBef>
                <a:spcPct val="0"/>
              </a:spcBef>
              <a:spcAft>
                <a:spcPct val="0"/>
              </a:spcAft>
              <a:defRPr>
                <a:solidFill>
                  <a:schemeClr val="tx1"/>
                </a:solidFill>
                <a:latin typeface="Garamond" panose="02020404030301010803" pitchFamily="18" charset="0"/>
              </a:defRPr>
            </a:lvl7pPr>
            <a:lvl8pPr marL="3451225" indent="-230188" algn="ctr" defTabSz="923925" eaLnBrk="0" fontAlgn="base" hangingPunct="0">
              <a:spcBef>
                <a:spcPct val="0"/>
              </a:spcBef>
              <a:spcAft>
                <a:spcPct val="0"/>
              </a:spcAft>
              <a:defRPr>
                <a:solidFill>
                  <a:schemeClr val="tx1"/>
                </a:solidFill>
                <a:latin typeface="Garamond" panose="02020404030301010803" pitchFamily="18" charset="0"/>
              </a:defRPr>
            </a:lvl8pPr>
            <a:lvl9pPr marL="3908425" indent="-230188" algn="ctr" defTabSz="923925" eaLnBrk="0" fontAlgn="base" hangingPunct="0">
              <a:spcBef>
                <a:spcPct val="0"/>
              </a:spcBef>
              <a:spcAft>
                <a:spcPct val="0"/>
              </a:spcAft>
              <a:defRPr>
                <a:solidFill>
                  <a:schemeClr val="tx1"/>
                </a:solidFill>
                <a:latin typeface="Garamond" panose="02020404030301010803" pitchFamily="18" charset="0"/>
              </a:defRPr>
            </a:lvl9pPr>
          </a:lstStyle>
          <a:p>
            <a:fld id="{4C33B4CE-F326-4455-AD9B-830B97303A0C}" type="slidenum">
              <a:rPr lang="en-US" altLang="en-US">
                <a:latin typeface="Times New Roman" panose="02020603050405020304" pitchFamily="18" charset="0"/>
              </a:rPr>
              <a:pPr/>
              <a:t>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327863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lvl1pPr defTabSz="923925">
              <a:defRPr>
                <a:solidFill>
                  <a:schemeClr val="tx1"/>
                </a:solidFill>
                <a:latin typeface="Garamond" panose="02020404030301010803" pitchFamily="18" charset="0"/>
              </a:defRPr>
            </a:lvl1pPr>
            <a:lvl2pPr marL="750888" indent="-288925" defTabSz="923925">
              <a:defRPr>
                <a:solidFill>
                  <a:schemeClr val="tx1"/>
                </a:solidFill>
                <a:latin typeface="Garamond" panose="02020404030301010803" pitchFamily="18" charset="0"/>
              </a:defRPr>
            </a:lvl2pPr>
            <a:lvl3pPr marL="1155700" indent="-231775" defTabSz="923925">
              <a:defRPr>
                <a:solidFill>
                  <a:schemeClr val="tx1"/>
                </a:solidFill>
                <a:latin typeface="Garamond" panose="02020404030301010803" pitchFamily="18" charset="0"/>
              </a:defRPr>
            </a:lvl3pPr>
            <a:lvl4pPr marL="1617663" indent="-230188" defTabSz="923925">
              <a:defRPr>
                <a:solidFill>
                  <a:schemeClr val="tx1"/>
                </a:solidFill>
                <a:latin typeface="Garamond" panose="02020404030301010803" pitchFamily="18" charset="0"/>
              </a:defRPr>
            </a:lvl4pPr>
            <a:lvl5pPr marL="2079625" indent="-230188" defTabSz="923925">
              <a:defRPr>
                <a:solidFill>
                  <a:schemeClr val="tx1"/>
                </a:solidFill>
                <a:latin typeface="Garamond" panose="02020404030301010803" pitchFamily="18" charset="0"/>
              </a:defRPr>
            </a:lvl5pPr>
            <a:lvl6pPr marL="2536825" indent="-230188" algn="ctr" defTabSz="923925" eaLnBrk="0" fontAlgn="base" hangingPunct="0">
              <a:spcBef>
                <a:spcPct val="0"/>
              </a:spcBef>
              <a:spcAft>
                <a:spcPct val="0"/>
              </a:spcAft>
              <a:defRPr>
                <a:solidFill>
                  <a:schemeClr val="tx1"/>
                </a:solidFill>
                <a:latin typeface="Garamond" panose="02020404030301010803" pitchFamily="18" charset="0"/>
              </a:defRPr>
            </a:lvl6pPr>
            <a:lvl7pPr marL="2994025" indent="-230188" algn="ctr" defTabSz="923925" eaLnBrk="0" fontAlgn="base" hangingPunct="0">
              <a:spcBef>
                <a:spcPct val="0"/>
              </a:spcBef>
              <a:spcAft>
                <a:spcPct val="0"/>
              </a:spcAft>
              <a:defRPr>
                <a:solidFill>
                  <a:schemeClr val="tx1"/>
                </a:solidFill>
                <a:latin typeface="Garamond" panose="02020404030301010803" pitchFamily="18" charset="0"/>
              </a:defRPr>
            </a:lvl7pPr>
            <a:lvl8pPr marL="3451225" indent="-230188" algn="ctr" defTabSz="923925" eaLnBrk="0" fontAlgn="base" hangingPunct="0">
              <a:spcBef>
                <a:spcPct val="0"/>
              </a:spcBef>
              <a:spcAft>
                <a:spcPct val="0"/>
              </a:spcAft>
              <a:defRPr>
                <a:solidFill>
                  <a:schemeClr val="tx1"/>
                </a:solidFill>
                <a:latin typeface="Garamond" panose="02020404030301010803" pitchFamily="18" charset="0"/>
              </a:defRPr>
            </a:lvl8pPr>
            <a:lvl9pPr marL="3908425" indent="-230188" algn="ctr" defTabSz="923925" eaLnBrk="0" fontAlgn="base" hangingPunct="0">
              <a:spcBef>
                <a:spcPct val="0"/>
              </a:spcBef>
              <a:spcAft>
                <a:spcPct val="0"/>
              </a:spcAft>
              <a:defRPr>
                <a:solidFill>
                  <a:schemeClr val="tx1"/>
                </a:solidFill>
                <a:latin typeface="Garamond" panose="02020404030301010803" pitchFamily="18" charset="0"/>
              </a:defRPr>
            </a:lvl9pPr>
          </a:lstStyle>
          <a:p>
            <a:fld id="{FE368F5C-BC58-4F30-A891-893A155831DF}" type="slidenum">
              <a:rPr lang="en-US" altLang="en-US">
                <a:latin typeface="Times New Roman" panose="02020603050405020304" pitchFamily="18" charset="0"/>
              </a:rPr>
              <a:pPr/>
              <a:t>10</a:t>
            </a:fld>
            <a:endParaRPr lang="en-US" altLang="en-US">
              <a:latin typeface="Times New Roman" panose="02020603050405020304" pitchFamily="18" charset="0"/>
            </a:endParaRPr>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r>
              <a:rPr lang="en-US" altLang="en-US" sz="1000" smtClean="0"/>
              <a:t>The Longitudinal Business Database (LBD) is a research dataset constructed at the Center for Economic Studies. Currently, the LBD contains the universe of all U.S. business establishments with paid employees from 1976 to present. The LBD is invaluable to researchers examining entry and exit, gross job flows,and changes in the structure of the U.S. economy. The LBD can be used alone or in conjunction with other Census Bureau surveys at the establishment and firm level of microdata. </a:t>
            </a:r>
          </a:p>
          <a:p>
            <a:r>
              <a:rPr lang="en-US" altLang="en-US" sz="1000" b="1" smtClean="0"/>
              <a:t>Observations</a:t>
            </a:r>
          </a:p>
          <a:p>
            <a:r>
              <a:rPr lang="en-US" altLang="en-US" sz="1000" smtClean="0"/>
              <a:t>The LBD covers almost 24 million unique establishments from 1975 to present.</a:t>
            </a:r>
          </a:p>
          <a:p>
            <a:r>
              <a:rPr lang="en-US" altLang="en-US" sz="1000" b="1" smtClean="0"/>
              <a:t>Coverage</a:t>
            </a:r>
          </a:p>
          <a:p>
            <a:r>
              <a:rPr lang="en-US" altLang="en-US" sz="1000" smtClean="0"/>
              <a:t>Every year from 1976 through 2005</a:t>
            </a:r>
            <a:br>
              <a:rPr lang="en-US" altLang="en-US" sz="1000" smtClean="0"/>
            </a:br>
            <a:endParaRPr lang="en-US" altLang="en-US" sz="1000" smtClean="0"/>
          </a:p>
          <a:p>
            <a:r>
              <a:rPr lang="en-US" altLang="en-US" sz="1000" smtClean="0"/>
              <a:t>OCD</a:t>
            </a:r>
          </a:p>
          <a:p>
            <a:r>
              <a:rPr lang="en-US" altLang="en-US" sz="1000" b="1" smtClean="0"/>
              <a:t>Ownership Change Database</a:t>
            </a:r>
          </a:p>
          <a:p>
            <a:r>
              <a:rPr lang="en-US" altLang="en-US" sz="1000" b="1" smtClean="0"/>
              <a:t>Origin: </a:t>
            </a:r>
            <a:r>
              <a:rPr lang="en-US" altLang="en-US" sz="1000" smtClean="0"/>
              <a:t>Census Bureau Survey - no sponsorship</a:t>
            </a:r>
            <a:r>
              <a:rPr lang="en-US" altLang="en-US" sz="1000" b="1" smtClean="0"/>
              <a:t>Sector: </a:t>
            </a:r>
            <a:r>
              <a:rPr lang="en-US" altLang="en-US" sz="1000" smtClean="0"/>
              <a:t>Business</a:t>
            </a:r>
            <a:r>
              <a:rPr lang="en-US" altLang="en-US" sz="1000" b="1" smtClean="0"/>
              <a:t>Period: </a:t>
            </a:r>
            <a:r>
              <a:rPr lang="en-US" altLang="en-US" sz="1000" smtClean="0"/>
              <a:t>Quinquenially (every five years)</a:t>
            </a:r>
            <a:r>
              <a:rPr lang="en-US" altLang="en-US" sz="1000" b="1" smtClean="0"/>
              <a:t>Industry: </a:t>
            </a:r>
            <a:r>
              <a:rPr lang="en-US" altLang="en-US" sz="1000" smtClean="0"/>
              <a:t>Manufacturing</a:t>
            </a:r>
            <a:r>
              <a:rPr lang="en-US" altLang="en-US" sz="1000" b="1" smtClean="0"/>
              <a:t>Unit of Enumeration: </a:t>
            </a:r>
            <a:r>
              <a:rPr lang="en-US" altLang="en-US" sz="1000" smtClean="0"/>
              <a:t>Establishment</a:t>
            </a:r>
            <a:r>
              <a:rPr lang="en-US" altLang="en-US" sz="1000" b="1" smtClean="0"/>
              <a:t>Description</a:t>
            </a:r>
          </a:p>
          <a:p>
            <a:r>
              <a:rPr lang="en-US" altLang="en-US" sz="1000" smtClean="0"/>
              <a:t>The ownership change files tract changes in ownership of manufacturing establishments between consecutive census years. That is, there is one file for ownership changes between 1963 and 1967, a second file for ownership changes between 1967 and 1972, etc. , through ownership changes between 1987 and 1992. Select the file on the pick list according to the initial census year, e.g. select the 1963 file for changes between 1963 and 1967; select the 1967 file for changes between 1967 and 1972, etc.</a:t>
            </a:r>
          </a:p>
          <a:p>
            <a:pPr eaLnBrk="1" hangingPunct="1"/>
            <a:endParaRPr lang="en-US" altLang="en-US" sz="1000" smtClean="0"/>
          </a:p>
        </p:txBody>
      </p:sp>
    </p:spTree>
    <p:extLst>
      <p:ext uri="{BB962C8B-B14F-4D97-AF65-F5344CB8AC3E}">
        <p14:creationId xmlns:p14="http://schemas.microsoft.com/office/powerpoint/2010/main" val="1882434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txBox="1">
            <a:spLocks noGrp="1" noChangeArrowheads="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defTabSz="923925">
              <a:defRPr>
                <a:solidFill>
                  <a:schemeClr val="tx1"/>
                </a:solidFill>
                <a:latin typeface="Garamond" panose="02020404030301010803" pitchFamily="18" charset="0"/>
              </a:defRPr>
            </a:lvl1pPr>
            <a:lvl2pPr marL="750888" indent="-288925" defTabSz="923925">
              <a:defRPr>
                <a:solidFill>
                  <a:schemeClr val="tx1"/>
                </a:solidFill>
                <a:latin typeface="Garamond" panose="02020404030301010803" pitchFamily="18" charset="0"/>
              </a:defRPr>
            </a:lvl2pPr>
            <a:lvl3pPr marL="1155700" indent="-231775" defTabSz="923925">
              <a:defRPr>
                <a:solidFill>
                  <a:schemeClr val="tx1"/>
                </a:solidFill>
                <a:latin typeface="Garamond" panose="02020404030301010803" pitchFamily="18" charset="0"/>
              </a:defRPr>
            </a:lvl3pPr>
            <a:lvl4pPr marL="1617663" indent="-230188" defTabSz="923925">
              <a:defRPr>
                <a:solidFill>
                  <a:schemeClr val="tx1"/>
                </a:solidFill>
                <a:latin typeface="Garamond" panose="02020404030301010803" pitchFamily="18" charset="0"/>
              </a:defRPr>
            </a:lvl4pPr>
            <a:lvl5pPr marL="2079625" indent="-230188" defTabSz="923925">
              <a:defRPr>
                <a:solidFill>
                  <a:schemeClr val="tx1"/>
                </a:solidFill>
                <a:latin typeface="Garamond" panose="02020404030301010803" pitchFamily="18" charset="0"/>
              </a:defRPr>
            </a:lvl5pPr>
            <a:lvl6pPr marL="2536825" indent="-230188" algn="ctr" defTabSz="923925" eaLnBrk="0" fontAlgn="base" hangingPunct="0">
              <a:spcBef>
                <a:spcPct val="0"/>
              </a:spcBef>
              <a:spcAft>
                <a:spcPct val="0"/>
              </a:spcAft>
              <a:defRPr>
                <a:solidFill>
                  <a:schemeClr val="tx1"/>
                </a:solidFill>
                <a:latin typeface="Garamond" panose="02020404030301010803" pitchFamily="18" charset="0"/>
              </a:defRPr>
            </a:lvl6pPr>
            <a:lvl7pPr marL="2994025" indent="-230188" algn="ctr" defTabSz="923925" eaLnBrk="0" fontAlgn="base" hangingPunct="0">
              <a:spcBef>
                <a:spcPct val="0"/>
              </a:spcBef>
              <a:spcAft>
                <a:spcPct val="0"/>
              </a:spcAft>
              <a:defRPr>
                <a:solidFill>
                  <a:schemeClr val="tx1"/>
                </a:solidFill>
                <a:latin typeface="Garamond" panose="02020404030301010803" pitchFamily="18" charset="0"/>
              </a:defRPr>
            </a:lvl7pPr>
            <a:lvl8pPr marL="3451225" indent="-230188" algn="ctr" defTabSz="923925" eaLnBrk="0" fontAlgn="base" hangingPunct="0">
              <a:spcBef>
                <a:spcPct val="0"/>
              </a:spcBef>
              <a:spcAft>
                <a:spcPct val="0"/>
              </a:spcAft>
              <a:defRPr>
                <a:solidFill>
                  <a:schemeClr val="tx1"/>
                </a:solidFill>
                <a:latin typeface="Garamond" panose="02020404030301010803" pitchFamily="18" charset="0"/>
              </a:defRPr>
            </a:lvl8pPr>
            <a:lvl9pPr marL="3908425" indent="-230188" algn="ctr" defTabSz="923925"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fld id="{15546D80-5F86-4795-BC86-3B1C32E7538D}" type="slidenum">
              <a:rPr lang="en-US" altLang="en-US" sz="1200">
                <a:latin typeface="Times New Roman" panose="02020603050405020304" pitchFamily="18" charset="0"/>
              </a:rPr>
              <a:pPr algn="r" eaLnBrk="1" hangingPunct="1"/>
              <a:t>11</a:t>
            </a:fld>
            <a:endParaRPr lang="en-US" altLang="en-US" sz="1200">
              <a:latin typeface="Times New Roman" panose="02020603050405020304" pitchFamily="18" charset="0"/>
            </a:endParaRPr>
          </a:p>
        </p:txBody>
      </p:sp>
      <p:sp>
        <p:nvSpPr>
          <p:cNvPr id="159747" name="Rectangle 2"/>
          <p:cNvSpPr>
            <a:spLocks noRot="1" noChangeArrowheads="1" noTextEdit="1"/>
          </p:cNvSpPr>
          <p:nvPr>
            <p:ph type="sldImg"/>
          </p:nvPr>
        </p:nvSpPr>
        <p:spPr>
          <a:ln/>
        </p:spPr>
      </p:sp>
      <p:sp>
        <p:nvSpPr>
          <p:cNvPr id="159748" name="Rectangle 3"/>
          <p:cNvSpPr>
            <a:spLocks noGrp="1" noChangeArrowheads="1"/>
          </p:cNvSpPr>
          <p:nvPr>
            <p:ph type="body" idx="1"/>
          </p:nvPr>
        </p:nvSpPr>
        <p:spPr>
          <a:noFill/>
        </p:spPr>
        <p:txBody>
          <a:bodyPr/>
          <a:lstStyle/>
          <a:p>
            <a:r>
              <a:rPr lang="en-US" altLang="en-US" dirty="0" smtClean="0"/>
              <a:t>SIPP: source and amount of income, program participation and eligibility, demographics.  National Samples, 14,000-36,700 households</a:t>
            </a:r>
          </a:p>
          <a:p>
            <a:r>
              <a:rPr lang="en-US" altLang="en-US" dirty="0" smtClean="0"/>
              <a:t>Detailed geographic information, linkable to admin records (SSN/PIK)</a:t>
            </a:r>
          </a:p>
          <a:p>
            <a:r>
              <a:rPr lang="en-US" altLang="en-US" dirty="0" smtClean="0"/>
              <a:t>==================================================</a:t>
            </a:r>
          </a:p>
          <a:p>
            <a:r>
              <a:rPr lang="en-US" altLang="en-US" dirty="0" smtClean="0"/>
              <a:t>NLS: a set of surveys designed to gather information at multiple points in time on the labor market activities and other significant life events of several groups of men and women. N=5K. Detailed geography, some additional higher </a:t>
            </a:r>
            <a:r>
              <a:rPr lang="en-US" altLang="en-US" dirty="0" err="1" smtClean="0"/>
              <a:t>ed</a:t>
            </a:r>
            <a:r>
              <a:rPr lang="en-US" altLang="en-US" dirty="0" smtClean="0"/>
              <a:t> </a:t>
            </a:r>
            <a:r>
              <a:rPr lang="en-US" altLang="en-US" dirty="0" err="1" smtClean="0"/>
              <a:t>infor</a:t>
            </a:r>
            <a:endParaRPr lang="en-US" altLang="en-US" dirty="0" smtClean="0"/>
          </a:p>
          <a:p>
            <a:r>
              <a:rPr lang="en-US" altLang="en-US" dirty="0" smtClean="0"/>
              <a:t>=======================================================</a:t>
            </a:r>
          </a:p>
          <a:p>
            <a:r>
              <a:rPr lang="en-US" altLang="en-US" dirty="0" smtClean="0"/>
              <a:t>CPS: 60K </a:t>
            </a:r>
            <a:r>
              <a:rPr lang="en-US" altLang="en-US" dirty="0" err="1" smtClean="0"/>
              <a:t>hh</a:t>
            </a:r>
            <a:r>
              <a:rPr lang="en-US" altLang="en-US" dirty="0" smtClean="0"/>
              <a:t> annually, 1967-2005, work experience/household comp/demographics/migration/health insurance. Detailed geographic information, linkable to admin records (SSN/PIK)</a:t>
            </a:r>
          </a:p>
          <a:p>
            <a:r>
              <a:rPr lang="en-US" altLang="en-US" dirty="0" smtClean="0"/>
              <a:t>==================================================</a:t>
            </a:r>
          </a:p>
          <a:p>
            <a:r>
              <a:rPr lang="en-US" altLang="en-US" dirty="0" smtClean="0"/>
              <a:t>AHS: Housing/Neighborhood/demographic characteristics. Same core sample since 1985, providing a panel on flow of households through housing.</a:t>
            </a:r>
          </a:p>
          <a:p>
            <a:r>
              <a:rPr lang="en-US" altLang="en-US" dirty="0" smtClean="0"/>
              <a:t>National sample covers on average 55,000 housing </a:t>
            </a:r>
            <a:r>
              <a:rPr lang="en-US" altLang="en-US" dirty="0" err="1" smtClean="0"/>
              <a:t>units•Each</a:t>
            </a:r>
            <a:r>
              <a:rPr lang="en-US" altLang="en-US" dirty="0" smtClean="0"/>
              <a:t> metropolitan area sample covers 3,000 or more housing </a:t>
            </a:r>
            <a:r>
              <a:rPr lang="en-US" altLang="en-US" dirty="0" err="1" smtClean="0"/>
              <a:t>units•Weights</a:t>
            </a:r>
            <a:r>
              <a:rPr lang="en-US" altLang="en-US" dirty="0" smtClean="0"/>
              <a:t> derived by controlling survey to independent estimates of housing units, based on Census 2000</a:t>
            </a:r>
          </a:p>
          <a:p>
            <a:pPr>
              <a:spcBef>
                <a:spcPct val="0"/>
              </a:spcBef>
            </a:pPr>
            <a:r>
              <a:rPr lang="en-US" altLang="en-US" dirty="0" smtClean="0"/>
              <a:t>•Full geography (tract of residence)</a:t>
            </a:r>
          </a:p>
          <a:p>
            <a:pPr>
              <a:spcBef>
                <a:spcPct val="0"/>
              </a:spcBef>
            </a:pPr>
            <a:r>
              <a:rPr lang="en-US" altLang="en-US" dirty="0" smtClean="0"/>
              <a:t>=============================================</a:t>
            </a:r>
          </a:p>
          <a:p>
            <a:pPr>
              <a:spcBef>
                <a:spcPct val="0"/>
              </a:spcBef>
            </a:pPr>
            <a:r>
              <a:rPr lang="en-US" altLang="en-US" dirty="0" smtClean="0"/>
              <a:t>NLMS – linked CPS (1979-1981) to national death index (national file of identifying death record information (beginning with 1979 deaths) compiled from computer files submitted by State vital statistics offices. )</a:t>
            </a:r>
          </a:p>
          <a:p>
            <a:endParaRPr lang="en-US" altLang="en-US" dirty="0" smtClean="0"/>
          </a:p>
          <a:p>
            <a:endParaRPr lang="en-US" altLang="en-US" dirty="0" smtClean="0"/>
          </a:p>
          <a:p>
            <a:endParaRPr lang="en-US" altLang="en-US" dirty="0" smtClean="0"/>
          </a:p>
          <a:p>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2710121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lvl1pPr defTabSz="923925">
              <a:defRPr>
                <a:solidFill>
                  <a:schemeClr val="tx1"/>
                </a:solidFill>
                <a:latin typeface="Garamond" panose="02020404030301010803" pitchFamily="18" charset="0"/>
              </a:defRPr>
            </a:lvl1pPr>
            <a:lvl2pPr marL="750888" indent="-288925" defTabSz="923925">
              <a:defRPr>
                <a:solidFill>
                  <a:schemeClr val="tx1"/>
                </a:solidFill>
                <a:latin typeface="Garamond" panose="02020404030301010803" pitchFamily="18" charset="0"/>
              </a:defRPr>
            </a:lvl2pPr>
            <a:lvl3pPr marL="1155700" indent="-231775" defTabSz="923925">
              <a:defRPr>
                <a:solidFill>
                  <a:schemeClr val="tx1"/>
                </a:solidFill>
                <a:latin typeface="Garamond" panose="02020404030301010803" pitchFamily="18" charset="0"/>
              </a:defRPr>
            </a:lvl3pPr>
            <a:lvl4pPr marL="1617663" indent="-230188" defTabSz="923925">
              <a:defRPr>
                <a:solidFill>
                  <a:schemeClr val="tx1"/>
                </a:solidFill>
                <a:latin typeface="Garamond" panose="02020404030301010803" pitchFamily="18" charset="0"/>
              </a:defRPr>
            </a:lvl4pPr>
            <a:lvl5pPr marL="2079625" indent="-230188" defTabSz="923925">
              <a:defRPr>
                <a:solidFill>
                  <a:schemeClr val="tx1"/>
                </a:solidFill>
                <a:latin typeface="Garamond" panose="02020404030301010803" pitchFamily="18" charset="0"/>
              </a:defRPr>
            </a:lvl5pPr>
            <a:lvl6pPr marL="2536825" indent="-230188" algn="ctr" defTabSz="923925" eaLnBrk="0" fontAlgn="base" hangingPunct="0">
              <a:spcBef>
                <a:spcPct val="0"/>
              </a:spcBef>
              <a:spcAft>
                <a:spcPct val="0"/>
              </a:spcAft>
              <a:defRPr>
                <a:solidFill>
                  <a:schemeClr val="tx1"/>
                </a:solidFill>
                <a:latin typeface="Garamond" panose="02020404030301010803" pitchFamily="18" charset="0"/>
              </a:defRPr>
            </a:lvl6pPr>
            <a:lvl7pPr marL="2994025" indent="-230188" algn="ctr" defTabSz="923925" eaLnBrk="0" fontAlgn="base" hangingPunct="0">
              <a:spcBef>
                <a:spcPct val="0"/>
              </a:spcBef>
              <a:spcAft>
                <a:spcPct val="0"/>
              </a:spcAft>
              <a:defRPr>
                <a:solidFill>
                  <a:schemeClr val="tx1"/>
                </a:solidFill>
                <a:latin typeface="Garamond" panose="02020404030301010803" pitchFamily="18" charset="0"/>
              </a:defRPr>
            </a:lvl7pPr>
            <a:lvl8pPr marL="3451225" indent="-230188" algn="ctr" defTabSz="923925" eaLnBrk="0" fontAlgn="base" hangingPunct="0">
              <a:spcBef>
                <a:spcPct val="0"/>
              </a:spcBef>
              <a:spcAft>
                <a:spcPct val="0"/>
              </a:spcAft>
              <a:defRPr>
                <a:solidFill>
                  <a:schemeClr val="tx1"/>
                </a:solidFill>
                <a:latin typeface="Garamond" panose="02020404030301010803" pitchFamily="18" charset="0"/>
              </a:defRPr>
            </a:lvl8pPr>
            <a:lvl9pPr marL="3908425" indent="-230188" algn="ctr" defTabSz="923925" eaLnBrk="0" fontAlgn="base" hangingPunct="0">
              <a:spcBef>
                <a:spcPct val="0"/>
              </a:spcBef>
              <a:spcAft>
                <a:spcPct val="0"/>
              </a:spcAft>
              <a:defRPr>
                <a:solidFill>
                  <a:schemeClr val="tx1"/>
                </a:solidFill>
                <a:latin typeface="Garamond" panose="02020404030301010803" pitchFamily="18" charset="0"/>
              </a:defRPr>
            </a:lvl9pPr>
          </a:lstStyle>
          <a:p>
            <a:fld id="{EF7746AB-F3C5-4526-897E-45EFC0A68D30}" type="slidenum">
              <a:rPr lang="en-US" altLang="en-US">
                <a:latin typeface="Times New Roman" panose="02020603050405020304" pitchFamily="18" charset="0"/>
              </a:rPr>
              <a:pPr/>
              <a:t>12</a:t>
            </a:fld>
            <a:endParaRPr lang="en-US" altLang="en-US">
              <a:latin typeface="Times New Roman" panose="02020603050405020304" pitchFamily="18" charset="0"/>
            </a:endParaRPr>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US" altLang="en-US" dirty="0" smtClean="0"/>
              <a:t>Currently Todd Gardner at CB working to create full harmonized historical files, 1960-2000, with Minnesota Population Center, Maryland PRC, NARA, and ICPSR. </a:t>
            </a:r>
          </a:p>
          <a:p>
            <a:pPr eaLnBrk="1" hangingPunct="1"/>
            <a:r>
              <a:rPr lang="en-US" altLang="en-US" dirty="0" smtClean="0"/>
              <a:t> The long and short form data contain much more detailed geography on respondents than is available in public data. This has two analytic advantages: data can be aggregated to geographic units that are consistent over time (e.g. wages for single women can be measured over time at the county level); and, users can aggregate geography into non-standard geographic units (e.g. school districts, contiguous areas). Second, the Public Use Micro Data Sample (PUMS) products contain only a fraction of the data available in the long form (and none of the data from the short form). </a:t>
            </a:r>
          </a:p>
          <a:p>
            <a:pPr eaLnBrk="1" hangingPunct="1"/>
            <a:r>
              <a:rPr lang="en-US" altLang="en-US" dirty="0" smtClean="0"/>
              <a:t>As an example, the largest PUMS from 1980 contains only 1/3 of the observations available in the long form; even less data for earlier years is available in the PUMS. Third, the long form data has more detail on individual items than is on the PUMS files. For example, the PUMS top codes dollar amounts and collapses together rare categories (e.g., while the long form records the type of group quarters of a respondent – dormitory, prison, juvenile facility, mental institution, etc. – the PUMS only records non-institutional or institutional group quarters). Lastly, the detail of the long form allows for some matching of long form data with other census products. </a:t>
            </a:r>
          </a:p>
          <a:p>
            <a:pPr eaLnBrk="1" hangingPunct="1"/>
            <a:r>
              <a:rPr lang="en-US" altLang="en-US" dirty="0" err="1" smtClean="0"/>
              <a:t>Te</a:t>
            </a:r>
            <a:r>
              <a:rPr lang="en-US" altLang="en-US" dirty="0" smtClean="0"/>
              <a:t> second stage of the project, led by the Minnesota Population Research Center, will harmonize this data over the years and make the data comparable in format to the IPUMS data. This will allow users to develop research projects outside of a restricted access facility on public use data and limit the amount of time needed within the Research Data Centers to gain the additional data elements available. </a:t>
            </a:r>
          </a:p>
        </p:txBody>
      </p:sp>
    </p:spTree>
    <p:extLst>
      <p:ext uri="{BB962C8B-B14F-4D97-AF65-F5344CB8AC3E}">
        <p14:creationId xmlns:p14="http://schemas.microsoft.com/office/powerpoint/2010/main" val="3370800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0743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26380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80324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4296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43468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743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99515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02358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3755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21608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16069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5/11/2016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6173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5/11/2016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6913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5/11/2016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61331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636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7254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5/11/2016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344496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06582"/>
            <a:ext cx="8915399" cy="2262781"/>
          </a:xfrm>
        </p:spPr>
        <p:txBody>
          <a:bodyPr/>
          <a:lstStyle/>
          <a:p>
            <a:r>
              <a:rPr lang="en-US" dirty="0" smtClean="0"/>
              <a:t>Federal Statistical Research Data Center</a:t>
            </a:r>
            <a:endParaRPr lang="en-US" dirty="0"/>
          </a:p>
        </p:txBody>
      </p:sp>
      <p:sp>
        <p:nvSpPr>
          <p:cNvPr id="3" name="Subtitle 2"/>
          <p:cNvSpPr>
            <a:spLocks noGrp="1"/>
          </p:cNvSpPr>
          <p:nvPr>
            <p:ph type="subTitle" idx="1"/>
          </p:nvPr>
        </p:nvSpPr>
        <p:spPr>
          <a:xfrm>
            <a:off x="2589213" y="4777379"/>
            <a:ext cx="8915399" cy="1708042"/>
          </a:xfrm>
        </p:spPr>
        <p:txBody>
          <a:bodyPr>
            <a:normAutofit/>
          </a:bodyPr>
          <a:lstStyle/>
          <a:p>
            <a:r>
              <a:rPr lang="en-US" dirty="0" smtClean="0"/>
              <a:t>Proposed Gulf States Research Data Center</a:t>
            </a:r>
          </a:p>
          <a:p>
            <a:r>
              <a:rPr lang="en-US" dirty="0" smtClean="0"/>
              <a:t>University of Louisiana at Lafayette </a:t>
            </a:r>
            <a:endParaRPr lang="en-US" dirty="0" smtClean="0"/>
          </a:p>
          <a:p>
            <a:r>
              <a:rPr lang="en-US" dirty="0" smtClean="0"/>
              <a:t>Prepared by Steven J. Dick</a:t>
            </a:r>
          </a:p>
          <a:p>
            <a:r>
              <a:rPr lang="en-US" dirty="0" smtClean="0"/>
              <a:t>Senior Research Scientist, Picard Center for Child Development</a:t>
            </a:r>
          </a:p>
          <a:p>
            <a:endParaRPr lang="en-US" dirty="0"/>
          </a:p>
        </p:txBody>
      </p:sp>
      <p:pic>
        <p:nvPicPr>
          <p:cNvPr id="19458" name="Picture 2" descr="https://www.census.gov/content/census/en/about/adrm/fsrdc/jcr:content/sponsorlogo.sponsorlogo.150.155.png/143908244715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213" y="2830710"/>
            <a:ext cx="3823974" cy="170804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0463" y="2707990"/>
            <a:ext cx="1887618" cy="2069389"/>
          </a:xfrm>
          <a:prstGeom prst="rect">
            <a:avLst/>
          </a:prstGeom>
          <a:ln>
            <a:noFill/>
          </a:ln>
          <a:effectLst>
            <a:softEdge rad="112500"/>
          </a:effectLst>
        </p:spPr>
      </p:pic>
    </p:spTree>
    <p:extLst>
      <p:ext uri="{BB962C8B-B14F-4D97-AF65-F5344CB8AC3E}">
        <p14:creationId xmlns:p14="http://schemas.microsoft.com/office/powerpoint/2010/main" val="24522940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pPr eaLnBrk="1" hangingPunct="1"/>
            <a:r>
              <a:rPr lang="en-US" altLang="en-US" sz="4000"/>
              <a:t>Longitudinal Business Database</a:t>
            </a:r>
          </a:p>
        </p:txBody>
      </p:sp>
      <p:sp>
        <p:nvSpPr>
          <p:cNvPr id="91139" name="Rectangle 3"/>
          <p:cNvSpPr>
            <a:spLocks noGrp="1" noChangeArrowheads="1"/>
          </p:cNvSpPr>
          <p:nvPr>
            <p:ph idx="1"/>
          </p:nvPr>
        </p:nvSpPr>
        <p:spPr>
          <a:xfrm>
            <a:off x="1981200" y="1600200"/>
            <a:ext cx="8229600" cy="4953000"/>
          </a:xfrm>
        </p:spPr>
        <p:txBody>
          <a:bodyPr>
            <a:normAutofit/>
          </a:bodyPr>
          <a:lstStyle/>
          <a:p>
            <a:pPr eaLnBrk="1" hangingPunct="1">
              <a:defRPr/>
            </a:pPr>
            <a:r>
              <a:rPr lang="en-US" sz="2800" dirty="0" smtClean="0"/>
              <a:t>LBD includes </a:t>
            </a:r>
          </a:p>
          <a:p>
            <a:pPr lvl="1" eaLnBrk="1" hangingPunct="1">
              <a:defRPr/>
            </a:pPr>
            <a:r>
              <a:rPr lang="en-US" sz="2400" dirty="0" smtClean="0"/>
              <a:t>Payroll</a:t>
            </a:r>
          </a:p>
          <a:p>
            <a:pPr lvl="1" eaLnBrk="1" hangingPunct="1">
              <a:defRPr/>
            </a:pPr>
            <a:r>
              <a:rPr lang="en-US" sz="2400" dirty="0" smtClean="0"/>
              <a:t>Employment</a:t>
            </a:r>
          </a:p>
          <a:p>
            <a:pPr lvl="1" eaLnBrk="1" hangingPunct="1">
              <a:defRPr/>
            </a:pPr>
            <a:r>
              <a:rPr lang="en-US" sz="2400" dirty="0" smtClean="0"/>
              <a:t>Ownership</a:t>
            </a:r>
          </a:p>
          <a:p>
            <a:pPr lvl="1" eaLnBrk="1" hangingPunct="1">
              <a:defRPr/>
            </a:pPr>
            <a:r>
              <a:rPr lang="en-US" sz="2400" dirty="0" smtClean="0"/>
              <a:t>Detailed geographic information</a:t>
            </a:r>
          </a:p>
          <a:p>
            <a:pPr lvl="1" eaLnBrk="1" hangingPunct="1">
              <a:defRPr/>
            </a:pPr>
            <a:r>
              <a:rPr lang="en-US" sz="2400" dirty="0" smtClean="0"/>
              <a:t>Industry at 6-digit NAICS </a:t>
            </a:r>
            <a:r>
              <a:rPr lang="en-US" sz="2400" dirty="0" smtClean="0"/>
              <a:t>(possibly more detail)</a:t>
            </a:r>
            <a:endParaRPr lang="en-US" sz="2400" dirty="0" smtClean="0"/>
          </a:p>
          <a:p>
            <a:pPr lvl="1" eaLnBrk="1" hangingPunct="1">
              <a:defRPr/>
            </a:pPr>
            <a:r>
              <a:rPr lang="en-US" sz="2400" dirty="0" smtClean="0"/>
              <a:t>Other variables available (e.g. sales) but coverage varies across </a:t>
            </a:r>
            <a:r>
              <a:rPr lang="en-US" sz="2400" dirty="0" smtClean="0"/>
              <a:t>sectors</a:t>
            </a:r>
          </a:p>
          <a:p>
            <a:pPr lvl="1" eaLnBrk="1" hangingPunct="1">
              <a:defRPr/>
            </a:pPr>
            <a:r>
              <a:rPr lang="en-US" sz="2400" dirty="0" smtClean="0"/>
              <a:t>Excludes airlines, RR, and agriculture. </a:t>
            </a:r>
            <a:endParaRPr lang="en-US" sz="2400" dirty="0" smtClean="0"/>
          </a:p>
        </p:txBody>
      </p:sp>
    </p:spTree>
    <p:extLst>
      <p:ext uri="{BB962C8B-B14F-4D97-AF65-F5344CB8AC3E}">
        <p14:creationId xmlns:p14="http://schemas.microsoft.com/office/powerpoint/2010/main" val="9049128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idx="4294967295"/>
          </p:nvPr>
        </p:nvSpPr>
        <p:spPr>
          <a:xfrm>
            <a:off x="3279775" y="623888"/>
            <a:ext cx="8912225" cy="1281112"/>
          </a:xfrm>
        </p:spPr>
        <p:txBody>
          <a:bodyPr>
            <a:normAutofit fontScale="90000"/>
          </a:bodyPr>
          <a:lstStyle/>
          <a:p>
            <a:pPr eaLnBrk="1" hangingPunct="1">
              <a:defRPr/>
            </a:pPr>
            <a:r>
              <a:rPr lang="en-US" sz="4000"/>
              <a:t>Confidential Versions of Your Favorite Public Use Datasets</a:t>
            </a:r>
          </a:p>
        </p:txBody>
      </p:sp>
      <p:sp>
        <p:nvSpPr>
          <p:cNvPr id="7171" name="Rectangle 3"/>
          <p:cNvSpPr>
            <a:spLocks noGrp="1" noChangeArrowheads="1"/>
          </p:cNvSpPr>
          <p:nvPr>
            <p:ph type="body" idx="4294967295"/>
          </p:nvPr>
        </p:nvSpPr>
        <p:spPr>
          <a:xfrm>
            <a:off x="3276600" y="2133600"/>
            <a:ext cx="8915400" cy="3886200"/>
          </a:xfrm>
        </p:spPr>
        <p:txBody>
          <a:bodyPr/>
          <a:lstStyle/>
          <a:p>
            <a:pPr eaLnBrk="1" hangingPunct="1"/>
            <a:r>
              <a:rPr lang="en-US" altLang="en-US" sz="3600" dirty="0" smtClean="0">
                <a:cs typeface="Arial" panose="020B0604020202020204" pitchFamily="34" charset="0"/>
              </a:rPr>
              <a:t>Survey of Income and Program Participation (SIPP) </a:t>
            </a:r>
          </a:p>
          <a:p>
            <a:pPr eaLnBrk="1" hangingPunct="1"/>
            <a:r>
              <a:rPr lang="en-US" altLang="en-US" sz="3600" dirty="0" smtClean="0">
                <a:cs typeface="Arial" panose="020B0604020202020204" pitchFamily="34" charset="0"/>
              </a:rPr>
              <a:t>National Longitudinal Survey</a:t>
            </a:r>
          </a:p>
          <a:p>
            <a:pPr eaLnBrk="1" hangingPunct="1"/>
            <a:r>
              <a:rPr lang="en-US" altLang="en-US" sz="3600" dirty="0" smtClean="0">
                <a:cs typeface="Arial" panose="020B0604020202020204" pitchFamily="34" charset="0"/>
              </a:rPr>
              <a:t>Current Population Survey </a:t>
            </a:r>
          </a:p>
          <a:p>
            <a:pPr eaLnBrk="1" hangingPunct="1"/>
            <a:r>
              <a:rPr lang="en-US" altLang="en-US" sz="3600" dirty="0" smtClean="0">
                <a:cs typeface="Arial" panose="020B0604020202020204" pitchFamily="34" charset="0"/>
              </a:rPr>
              <a:t>American Housing Survey</a:t>
            </a:r>
          </a:p>
          <a:p>
            <a:pPr eaLnBrk="1" hangingPunct="1">
              <a:buFont typeface="Wingdings" panose="05000000000000000000" pitchFamily="2" charset="2"/>
              <a:buNone/>
            </a:pPr>
            <a:endParaRPr lang="en-US" altLang="en-US" sz="3600" dirty="0"/>
          </a:p>
        </p:txBody>
      </p:sp>
    </p:spTree>
    <p:extLst>
      <p:ext uri="{BB962C8B-B14F-4D97-AF65-F5344CB8AC3E}">
        <p14:creationId xmlns:p14="http://schemas.microsoft.com/office/powerpoint/2010/main" val="1142641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normAutofit fontScale="90000"/>
          </a:bodyPr>
          <a:lstStyle/>
          <a:p>
            <a:pPr eaLnBrk="1" hangingPunct="1"/>
            <a:r>
              <a:rPr lang="en-US" altLang="en-US" sz="4000"/>
              <a:t>Decennial Census </a:t>
            </a:r>
            <a:br>
              <a:rPr lang="en-US" altLang="en-US" sz="4000"/>
            </a:br>
            <a:r>
              <a:rPr lang="en-US" altLang="en-US" sz="4000"/>
              <a:t>1970, 1980, 1990 &amp; 2000</a:t>
            </a:r>
            <a:br>
              <a:rPr lang="en-US" altLang="en-US" sz="4000"/>
            </a:br>
            <a:endParaRPr lang="en-US" altLang="en-US" sz="3200"/>
          </a:p>
        </p:txBody>
      </p:sp>
      <p:sp>
        <p:nvSpPr>
          <p:cNvPr id="6147" name="Rectangle 3"/>
          <p:cNvSpPr>
            <a:spLocks noGrp="1" noChangeArrowheads="1"/>
          </p:cNvSpPr>
          <p:nvPr>
            <p:ph idx="1"/>
          </p:nvPr>
        </p:nvSpPr>
        <p:spPr>
          <a:xfrm>
            <a:off x="2041849" y="2198914"/>
            <a:ext cx="7772400" cy="4419600"/>
          </a:xfrm>
        </p:spPr>
        <p:txBody>
          <a:bodyPr>
            <a:normAutofit/>
          </a:bodyPr>
          <a:lstStyle/>
          <a:p>
            <a:pPr eaLnBrk="1" hangingPunct="1"/>
            <a:r>
              <a:rPr lang="en-US" altLang="en-US" sz="2400" dirty="0" smtClean="0">
                <a:solidFill>
                  <a:schemeClr val="hlink"/>
                </a:solidFill>
              </a:rPr>
              <a:t>vs. Public Use Microdata</a:t>
            </a:r>
          </a:p>
          <a:p>
            <a:pPr lvl="1" eaLnBrk="1" hangingPunct="1"/>
            <a:r>
              <a:rPr lang="en-US" altLang="en-US" sz="2000" dirty="0" smtClean="0"/>
              <a:t>Lowest level of </a:t>
            </a:r>
            <a:r>
              <a:rPr lang="en-US" altLang="en-US" sz="2000" dirty="0" smtClean="0">
                <a:solidFill>
                  <a:srgbClr val="FF0000"/>
                </a:solidFill>
              </a:rPr>
              <a:t>geography</a:t>
            </a:r>
            <a:r>
              <a:rPr lang="en-US" altLang="en-US" sz="2000" dirty="0" smtClean="0"/>
              <a:t> available in the PUMS is an area that contains 100,000 people </a:t>
            </a:r>
            <a:r>
              <a:rPr lang="en-US" altLang="en-US" sz="2800" dirty="0"/>
              <a:t>(PUMA)</a:t>
            </a:r>
            <a:r>
              <a:rPr lang="en-US" altLang="en-US" sz="2000" dirty="0" smtClean="0">
                <a:latin typeface="Arial" panose="020B0604020202020204" pitchFamily="34" charset="0"/>
              </a:rPr>
              <a:t>	</a:t>
            </a:r>
          </a:p>
          <a:p>
            <a:r>
              <a:rPr lang="en-US" altLang="en-US" sz="2200" dirty="0" smtClean="0"/>
              <a:t>RDC version includes more detailed geographic information</a:t>
            </a:r>
          </a:p>
          <a:p>
            <a:pPr lvl="1"/>
            <a:r>
              <a:rPr lang="en-US" altLang="en-US" sz="2600" dirty="0"/>
              <a:t>current residence</a:t>
            </a:r>
          </a:p>
          <a:p>
            <a:pPr lvl="1"/>
            <a:r>
              <a:rPr lang="en-US" altLang="en-US" sz="2600" dirty="0"/>
              <a:t>place of work</a:t>
            </a:r>
          </a:p>
          <a:p>
            <a:pPr lvl="1"/>
            <a:r>
              <a:rPr lang="en-US" altLang="en-US" sz="2600" dirty="0"/>
              <a:t>prior place of residence</a:t>
            </a:r>
          </a:p>
        </p:txBody>
      </p:sp>
    </p:spTree>
    <p:extLst>
      <p:ext uri="{BB962C8B-B14F-4D97-AF65-F5344CB8AC3E}">
        <p14:creationId xmlns:p14="http://schemas.microsoft.com/office/powerpoint/2010/main" val="34001427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pPr eaLnBrk="1" hangingPunct="1">
              <a:defRPr/>
            </a:pPr>
            <a:r>
              <a:rPr lang="en-US" smtClean="0"/>
              <a:t>Decennial Census</a:t>
            </a:r>
          </a:p>
        </p:txBody>
      </p:sp>
      <p:sp>
        <p:nvSpPr>
          <p:cNvPr id="16387" name="Rectangle 3"/>
          <p:cNvSpPr>
            <a:spLocks noGrp="1" noChangeArrowheads="1"/>
          </p:cNvSpPr>
          <p:nvPr>
            <p:ph idx="1"/>
          </p:nvPr>
        </p:nvSpPr>
        <p:spPr>
          <a:xfrm>
            <a:off x="2133600" y="1600200"/>
            <a:ext cx="8229600" cy="4343400"/>
          </a:xfrm>
        </p:spPr>
        <p:txBody>
          <a:bodyPr/>
          <a:lstStyle/>
          <a:p>
            <a:pPr eaLnBrk="1" hangingPunct="1">
              <a:lnSpc>
                <a:spcPct val="90000"/>
              </a:lnSpc>
            </a:pPr>
            <a:r>
              <a:rPr lang="en-US" altLang="en-US" sz="2400" dirty="0">
                <a:solidFill>
                  <a:schemeClr val="hlink"/>
                </a:solidFill>
              </a:rPr>
              <a:t>vs. Public Use Microdata</a:t>
            </a:r>
            <a:endParaRPr lang="en-US" altLang="en-US" dirty="0" smtClean="0">
              <a:solidFill>
                <a:schemeClr val="hlink"/>
              </a:solidFill>
            </a:endParaRPr>
          </a:p>
          <a:p>
            <a:pPr lvl="1" eaLnBrk="1" hangingPunct="1">
              <a:lnSpc>
                <a:spcPct val="90000"/>
              </a:lnSpc>
            </a:pPr>
            <a:r>
              <a:rPr lang="en-US" altLang="en-US" sz="2400" dirty="0"/>
              <a:t>Larger sample size</a:t>
            </a:r>
          </a:p>
          <a:p>
            <a:pPr lvl="2" eaLnBrk="1" hangingPunct="1">
              <a:lnSpc>
                <a:spcPct val="90000"/>
              </a:lnSpc>
            </a:pPr>
            <a:r>
              <a:rPr lang="en-US" altLang="en-US" dirty="0" smtClean="0"/>
              <a:t>100% of short form respondents</a:t>
            </a:r>
          </a:p>
          <a:p>
            <a:pPr lvl="2" eaLnBrk="1" hangingPunct="1">
              <a:lnSpc>
                <a:spcPct val="90000"/>
              </a:lnSpc>
            </a:pPr>
            <a:r>
              <a:rPr lang="en-US" altLang="en-US" dirty="0" smtClean="0"/>
              <a:t>One in six answered long form</a:t>
            </a:r>
          </a:p>
          <a:p>
            <a:pPr lvl="1">
              <a:lnSpc>
                <a:spcPct val="90000"/>
              </a:lnSpc>
            </a:pPr>
            <a:r>
              <a:rPr lang="en-US" altLang="en-US" sz="2800" dirty="0"/>
              <a:t>PUMS has 5% of population</a:t>
            </a:r>
          </a:p>
          <a:p>
            <a:pPr lvl="2" eaLnBrk="1" hangingPunct="1">
              <a:lnSpc>
                <a:spcPct val="90000"/>
              </a:lnSpc>
            </a:pPr>
            <a:r>
              <a:rPr lang="en-US" altLang="en-US" dirty="0" smtClean="0"/>
              <a:t>Improves analysis of small populations/sample sizes</a:t>
            </a:r>
          </a:p>
          <a:p>
            <a:pPr lvl="1" eaLnBrk="1" hangingPunct="1">
              <a:lnSpc>
                <a:spcPct val="90000"/>
              </a:lnSpc>
            </a:pPr>
            <a:r>
              <a:rPr lang="en-US" altLang="en-US" sz="2400" dirty="0"/>
              <a:t>Less top-coding</a:t>
            </a:r>
          </a:p>
          <a:p>
            <a:pPr lvl="2" eaLnBrk="1" hangingPunct="1">
              <a:lnSpc>
                <a:spcPct val="90000"/>
              </a:lnSpc>
            </a:pPr>
            <a:r>
              <a:rPr lang="en-US" altLang="en-US" dirty="0" smtClean="0"/>
              <a:t>Continuous variables, such as income, are top-coded at a higher level</a:t>
            </a:r>
          </a:p>
          <a:p>
            <a:pPr lvl="1" eaLnBrk="1" hangingPunct="1">
              <a:lnSpc>
                <a:spcPct val="90000"/>
              </a:lnSpc>
            </a:pPr>
            <a:r>
              <a:rPr lang="en-US" altLang="en-US" sz="2400" dirty="0"/>
              <a:t>More detailed codes (race, education, multi-race, e.g. type of native American)</a:t>
            </a:r>
          </a:p>
        </p:txBody>
      </p:sp>
    </p:spTree>
    <p:extLst>
      <p:ext uri="{BB962C8B-B14F-4D97-AF65-F5344CB8AC3E}">
        <p14:creationId xmlns:p14="http://schemas.microsoft.com/office/powerpoint/2010/main" val="20323091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981201" y="466725"/>
            <a:ext cx="8232775" cy="6485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000" tIns="46800" rIns="90000" bIns="46800" rtlCol="0" anchor="t">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smtClean="0">
                <a:effectLst/>
              </a:rPr>
              <a:t>NHIS: Health Topics</a:t>
            </a:r>
          </a:p>
        </p:txBody>
      </p:sp>
      <p:sp>
        <p:nvSpPr>
          <p:cNvPr id="106499" name="Rectangle 3"/>
          <p:cNvSpPr>
            <a:spLocks noGrp="1" noChangeArrowheads="1"/>
          </p:cNvSpPr>
          <p:nvPr>
            <p:ph idx="1"/>
          </p:nvPr>
        </p:nvSpPr>
        <p:spPr>
          <a:xfrm>
            <a:off x="2125580" y="1519991"/>
            <a:ext cx="9408694" cy="364574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000" tIns="46800" rIns="90000" bIns="46800" numCol="2" rtlCol="0">
            <a:spAutoFit/>
          </a:bodyPr>
          <a:lstStyle/>
          <a:p>
            <a:pPr>
              <a:lnSpc>
                <a:spcPct val="8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3600" dirty="0"/>
              <a:t>Demographics &amp;</a:t>
            </a:r>
            <a:r>
              <a:rPr lang="en-GB" altLang="en-US" sz="3600" dirty="0" smtClean="0"/>
              <a:t> </a:t>
            </a:r>
            <a:r>
              <a:rPr lang="en-GB" altLang="en-US" sz="3600" dirty="0"/>
              <a:t>SES</a:t>
            </a:r>
          </a:p>
          <a:p>
            <a:pPr>
              <a:lnSpc>
                <a:spcPct val="8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3600" dirty="0"/>
              <a:t>Health &amp;</a:t>
            </a:r>
            <a:r>
              <a:rPr lang="en-GB" altLang="en-US" sz="3600" dirty="0" smtClean="0"/>
              <a:t> </a:t>
            </a:r>
            <a:r>
              <a:rPr lang="en-GB" altLang="en-US" sz="3600" dirty="0"/>
              <a:t>disability</a:t>
            </a:r>
          </a:p>
          <a:p>
            <a:pPr>
              <a:lnSpc>
                <a:spcPct val="8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3600" dirty="0"/>
              <a:t>Injury </a:t>
            </a:r>
            <a:r>
              <a:rPr lang="en-GB" altLang="en-US" sz="3600" dirty="0" smtClean="0"/>
              <a:t>&amp; poisonings</a:t>
            </a:r>
            <a:endParaRPr lang="en-GB" altLang="en-US" sz="3600" dirty="0"/>
          </a:p>
          <a:p>
            <a:pPr>
              <a:lnSpc>
                <a:spcPct val="8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3600" dirty="0"/>
              <a:t>Health insurance </a:t>
            </a:r>
          </a:p>
          <a:p>
            <a:pPr>
              <a:lnSpc>
                <a:spcPct val="8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3600" dirty="0"/>
              <a:t>Access to </a:t>
            </a:r>
            <a:r>
              <a:rPr lang="en-GB" altLang="en-US" sz="3600" dirty="0" smtClean="0"/>
              <a:t>care</a:t>
            </a:r>
          </a:p>
          <a:p>
            <a:pPr>
              <a:lnSpc>
                <a:spcPct val="8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en-US" sz="3600" dirty="0"/>
          </a:p>
          <a:p>
            <a:pPr>
              <a:lnSpc>
                <a:spcPct val="8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3600" dirty="0"/>
              <a:t>Health services utilization</a:t>
            </a:r>
          </a:p>
          <a:p>
            <a:pPr>
              <a:lnSpc>
                <a:spcPct val="8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3600" dirty="0"/>
              <a:t>Immunization</a:t>
            </a:r>
          </a:p>
          <a:p>
            <a:pPr>
              <a:lnSpc>
                <a:spcPct val="8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3600" dirty="0"/>
              <a:t>Chronic conditions</a:t>
            </a:r>
          </a:p>
          <a:p>
            <a:pPr>
              <a:lnSpc>
                <a:spcPct val="8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3600" dirty="0"/>
              <a:t>Health </a:t>
            </a:r>
            <a:r>
              <a:rPr lang="en-GB" altLang="en-US" sz="3600" dirty="0" smtClean="0"/>
              <a:t>behaviours</a:t>
            </a:r>
            <a:endParaRPr lang="en-GB" altLang="en-US" sz="3600" dirty="0"/>
          </a:p>
          <a:p>
            <a:pPr>
              <a:lnSpc>
                <a:spcPct val="8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3600" dirty="0"/>
              <a:t>Height &amp; Weight</a:t>
            </a:r>
          </a:p>
        </p:txBody>
      </p:sp>
    </p:spTree>
    <p:extLst>
      <p:ext uri="{BB962C8B-B14F-4D97-AF65-F5344CB8AC3E}">
        <p14:creationId xmlns:p14="http://schemas.microsoft.com/office/powerpoint/2010/main" val="2820428462"/>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ffectLst/>
              </a:rPr>
              <a:t>What can you do with it? </a:t>
            </a:r>
          </a:p>
        </p:txBody>
      </p:sp>
      <p:sp>
        <p:nvSpPr>
          <p:cNvPr id="156675" name="Rectangle 3"/>
          <p:cNvSpPr>
            <a:spLocks noGrp="1" noChangeArrowheads="1"/>
          </p:cNvSpPr>
          <p:nvPr>
            <p:ph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a:lnSpc>
                <a:spcPct val="90000"/>
              </a:lnSpc>
            </a:pPr>
            <a:r>
              <a:rPr lang="en-US" altLang="en-US" sz="2800" dirty="0"/>
              <a:t>Analyses of Segregation</a:t>
            </a:r>
          </a:p>
          <a:p>
            <a:pPr>
              <a:lnSpc>
                <a:spcPct val="90000"/>
              </a:lnSpc>
            </a:pPr>
            <a:r>
              <a:rPr lang="en-US" altLang="en-US" sz="2800" dirty="0"/>
              <a:t>School Choice Preferences</a:t>
            </a:r>
          </a:p>
          <a:p>
            <a:pPr>
              <a:lnSpc>
                <a:spcPct val="90000"/>
              </a:lnSpc>
            </a:pPr>
            <a:r>
              <a:rPr lang="en-US" altLang="en-US" sz="2800" dirty="0"/>
              <a:t>Impacts of Indian Casinos</a:t>
            </a:r>
          </a:p>
          <a:p>
            <a:pPr>
              <a:lnSpc>
                <a:spcPct val="90000"/>
              </a:lnSpc>
            </a:pPr>
            <a:r>
              <a:rPr lang="en-US" altLang="en-US" sz="2800" dirty="0"/>
              <a:t>Patterns of Migration</a:t>
            </a:r>
          </a:p>
          <a:p>
            <a:pPr>
              <a:lnSpc>
                <a:spcPct val="90000"/>
              </a:lnSpc>
            </a:pPr>
            <a:r>
              <a:rPr lang="en-US" altLang="en-US" sz="2800" dirty="0"/>
              <a:t>Impacts of Subsidized Childcare</a:t>
            </a:r>
          </a:p>
          <a:p>
            <a:pPr>
              <a:lnSpc>
                <a:spcPct val="90000"/>
              </a:lnSpc>
            </a:pPr>
            <a:r>
              <a:rPr lang="en-US" altLang="en-US" sz="2800" dirty="0"/>
              <a:t>Residential and Work Enclaves</a:t>
            </a:r>
          </a:p>
          <a:p>
            <a:pPr>
              <a:lnSpc>
                <a:spcPct val="90000"/>
              </a:lnSpc>
            </a:pPr>
            <a:r>
              <a:rPr lang="en-US" altLang="en-US" sz="2800" dirty="0"/>
              <a:t>Spatial Mismatch</a:t>
            </a:r>
          </a:p>
          <a:p>
            <a:pPr>
              <a:lnSpc>
                <a:spcPct val="90000"/>
              </a:lnSpc>
            </a:pPr>
            <a:r>
              <a:rPr lang="en-US" altLang="en-US" sz="2800" dirty="0"/>
              <a:t>Impacts of Vietnam Draft</a:t>
            </a:r>
          </a:p>
          <a:p>
            <a:pPr>
              <a:lnSpc>
                <a:spcPct val="90000"/>
              </a:lnSpc>
            </a:pPr>
            <a:endParaRPr lang="en-US" altLang="en-US" sz="2800" u="sng" dirty="0">
              <a:solidFill>
                <a:schemeClr val="hlink"/>
              </a:solidFill>
            </a:endParaRPr>
          </a:p>
        </p:txBody>
      </p:sp>
    </p:spTree>
    <p:extLst>
      <p:ext uri="{BB962C8B-B14F-4D97-AF65-F5344CB8AC3E}">
        <p14:creationId xmlns:p14="http://schemas.microsoft.com/office/powerpoint/2010/main" val="28148233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Issues</a:t>
            </a:r>
            <a:endParaRPr lang="en-US" dirty="0"/>
          </a:p>
        </p:txBody>
      </p:sp>
      <p:sp>
        <p:nvSpPr>
          <p:cNvPr id="3" name="Content Placeholder 2"/>
          <p:cNvSpPr>
            <a:spLocks noGrp="1"/>
          </p:cNvSpPr>
          <p:nvPr>
            <p:ph idx="1"/>
          </p:nvPr>
        </p:nvSpPr>
        <p:spPr>
          <a:xfrm>
            <a:off x="2589212" y="1748589"/>
            <a:ext cx="8915400" cy="4162633"/>
          </a:xfrm>
        </p:spPr>
        <p:txBody>
          <a:bodyPr>
            <a:normAutofit/>
          </a:bodyPr>
          <a:lstStyle/>
          <a:p>
            <a:r>
              <a:rPr lang="en-US" sz="2400" dirty="0" smtClean="0"/>
              <a:t>Scientific Merit </a:t>
            </a:r>
          </a:p>
          <a:p>
            <a:r>
              <a:rPr lang="en-US" sz="2400" dirty="0" smtClean="0"/>
              <a:t>Benefit to data providers</a:t>
            </a:r>
          </a:p>
          <a:p>
            <a:r>
              <a:rPr lang="en-US" sz="2400" dirty="0" smtClean="0"/>
              <a:t>Longitudinal </a:t>
            </a:r>
          </a:p>
          <a:p>
            <a:r>
              <a:rPr lang="en-US" sz="2400" dirty="0" smtClean="0"/>
              <a:t>Old is not bad</a:t>
            </a:r>
          </a:p>
          <a:p>
            <a:r>
              <a:rPr lang="en-US" sz="2400" dirty="0" smtClean="0"/>
              <a:t>Multi-year work often the norm.</a:t>
            </a:r>
          </a:p>
          <a:p>
            <a:r>
              <a:rPr lang="en-US" sz="2400" dirty="0" smtClean="0"/>
              <a:t>Crossing government data possible</a:t>
            </a:r>
          </a:p>
          <a:p>
            <a:r>
              <a:rPr lang="en-US" sz="2400" dirty="0" smtClean="0"/>
              <a:t>We CAN help with statistics/methods</a:t>
            </a:r>
          </a:p>
          <a:p>
            <a:r>
              <a:rPr lang="en-US" sz="2400" dirty="0" smtClean="0"/>
              <a:t>Grants possible for this work </a:t>
            </a:r>
            <a:endParaRPr lang="en-US" sz="2400" dirty="0"/>
          </a:p>
        </p:txBody>
      </p:sp>
    </p:spTree>
    <p:extLst>
      <p:ext uri="{BB962C8B-B14F-4D97-AF65-F5344CB8AC3E}">
        <p14:creationId xmlns:p14="http://schemas.microsoft.com/office/powerpoint/2010/main" val="42888964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Center </a:t>
            </a:r>
            <a:br>
              <a:rPr lang="en-US" dirty="0" smtClean="0"/>
            </a:br>
            <a:r>
              <a:rPr lang="en-US" dirty="0" smtClean="0"/>
              <a:t>L       k Like?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61036" y="1328723"/>
            <a:ext cx="772447" cy="37174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1258" y="2177715"/>
            <a:ext cx="3983983" cy="3983983"/>
          </a:xfrm>
          <a:prstGeom prst="rect">
            <a:avLst/>
          </a:prstGeom>
        </p:spPr>
      </p:pic>
    </p:spTree>
    <p:extLst>
      <p:ext uri="{BB962C8B-B14F-4D97-AF65-F5344CB8AC3E}">
        <p14:creationId xmlns:p14="http://schemas.microsoft.com/office/powerpoint/2010/main" val="33325308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idx="4294967295"/>
          </p:nvPr>
        </p:nvSpPr>
        <p:spPr>
          <a:xfrm>
            <a:off x="3279775" y="623888"/>
            <a:ext cx="8912225" cy="1281112"/>
          </a:xfrm>
        </p:spPr>
        <p:txBody>
          <a:bodyPr/>
          <a:lstStyle/>
          <a:p>
            <a:pPr eaLnBrk="1" hangingPunct="1"/>
            <a:r>
              <a:rPr lang="en-US" altLang="en-US" smtClean="0"/>
              <a:t>RDC Research Environment</a:t>
            </a:r>
          </a:p>
        </p:txBody>
      </p:sp>
      <p:sp>
        <p:nvSpPr>
          <p:cNvPr id="11267" name="Rectangle 3"/>
          <p:cNvSpPr>
            <a:spLocks noGrp="1" noChangeArrowheads="1"/>
          </p:cNvSpPr>
          <p:nvPr>
            <p:ph type="body" idx="4294967295"/>
          </p:nvPr>
        </p:nvSpPr>
        <p:spPr>
          <a:xfrm>
            <a:off x="3279775" y="1636295"/>
            <a:ext cx="7772400" cy="4495800"/>
          </a:xfrm>
        </p:spPr>
        <p:txBody>
          <a:bodyPr>
            <a:normAutofit/>
          </a:bodyPr>
          <a:lstStyle/>
          <a:p>
            <a:pPr eaLnBrk="1" hangingPunct="1">
              <a:lnSpc>
                <a:spcPct val="80000"/>
              </a:lnSpc>
            </a:pPr>
            <a:r>
              <a:rPr lang="en-US" altLang="en-US" sz="2000" dirty="0"/>
              <a:t>“Thin Client” computing. </a:t>
            </a:r>
          </a:p>
          <a:p>
            <a:pPr lvl="1" eaLnBrk="1" hangingPunct="1">
              <a:lnSpc>
                <a:spcPct val="80000"/>
              </a:lnSpc>
            </a:pPr>
            <a:r>
              <a:rPr lang="en-US" altLang="en-US" sz="1800" dirty="0"/>
              <a:t>Servers in Maryland, accessed via remote terminals</a:t>
            </a:r>
          </a:p>
          <a:p>
            <a:pPr lvl="1" eaLnBrk="1" hangingPunct="1">
              <a:lnSpc>
                <a:spcPct val="80000"/>
              </a:lnSpc>
            </a:pPr>
            <a:r>
              <a:rPr lang="en-US" altLang="en-US" sz="1800" dirty="0"/>
              <a:t>Standard statistical software (SAS, Stata, </a:t>
            </a:r>
            <a:r>
              <a:rPr lang="en-US" altLang="en-US" sz="1800" dirty="0" err="1"/>
              <a:t>Guass</a:t>
            </a:r>
            <a:r>
              <a:rPr lang="en-US" altLang="en-US" sz="1800" dirty="0"/>
              <a:t>, </a:t>
            </a:r>
            <a:r>
              <a:rPr lang="en-US" altLang="en-US" sz="1800" dirty="0" err="1"/>
              <a:t>Matlab</a:t>
            </a:r>
            <a:r>
              <a:rPr lang="en-US" altLang="en-US" sz="1800" dirty="0"/>
              <a:t>, etc.)</a:t>
            </a:r>
          </a:p>
          <a:p>
            <a:pPr lvl="1" eaLnBrk="1" hangingPunct="1">
              <a:lnSpc>
                <a:spcPct val="80000"/>
              </a:lnSpc>
            </a:pPr>
            <a:r>
              <a:rPr lang="en-US" altLang="en-US" sz="1800" dirty="0"/>
              <a:t>Standard Datasets kept on servers</a:t>
            </a:r>
          </a:p>
          <a:p>
            <a:pPr lvl="1" eaLnBrk="1" hangingPunct="1">
              <a:lnSpc>
                <a:spcPct val="80000"/>
              </a:lnSpc>
            </a:pPr>
            <a:r>
              <a:rPr lang="en-US" altLang="en-US" sz="1800" dirty="0"/>
              <a:t>Other software/data coordinated by Administrator/CES staff</a:t>
            </a:r>
          </a:p>
          <a:p>
            <a:pPr lvl="1" eaLnBrk="1" hangingPunct="1">
              <a:lnSpc>
                <a:spcPct val="80000"/>
              </a:lnSpc>
              <a:buFont typeface="Wingdings" panose="05000000000000000000" pitchFamily="2" charset="2"/>
              <a:buNone/>
            </a:pPr>
            <a:endParaRPr lang="en-US" altLang="en-US" sz="1800" dirty="0"/>
          </a:p>
          <a:p>
            <a:pPr eaLnBrk="1" hangingPunct="1">
              <a:lnSpc>
                <a:spcPct val="80000"/>
              </a:lnSpc>
            </a:pPr>
            <a:r>
              <a:rPr lang="en-US" altLang="en-US" sz="2000" dirty="0"/>
              <a:t>Secure Environment </a:t>
            </a:r>
          </a:p>
          <a:p>
            <a:pPr lvl="1" eaLnBrk="1" hangingPunct="1">
              <a:lnSpc>
                <a:spcPct val="80000"/>
              </a:lnSpc>
            </a:pPr>
            <a:r>
              <a:rPr lang="en-US" altLang="en-US" sz="1800" dirty="0"/>
              <a:t>Restricted and monitored keycard access</a:t>
            </a:r>
          </a:p>
          <a:p>
            <a:pPr lvl="1" eaLnBrk="1" hangingPunct="1">
              <a:lnSpc>
                <a:spcPct val="80000"/>
              </a:lnSpc>
            </a:pPr>
            <a:r>
              <a:rPr lang="en-US" altLang="en-US" sz="1800" dirty="0"/>
              <a:t>No Visitors</a:t>
            </a:r>
          </a:p>
          <a:p>
            <a:pPr lvl="1" eaLnBrk="1" hangingPunct="1">
              <a:lnSpc>
                <a:spcPct val="80000"/>
              </a:lnSpc>
            </a:pPr>
            <a:r>
              <a:rPr lang="en-US" altLang="en-US" sz="1800" dirty="0"/>
              <a:t>No Laptops, internet</a:t>
            </a:r>
          </a:p>
          <a:p>
            <a:pPr lvl="1" eaLnBrk="1" hangingPunct="1">
              <a:lnSpc>
                <a:spcPct val="80000"/>
              </a:lnSpc>
            </a:pPr>
            <a:r>
              <a:rPr lang="en-US" altLang="en-US" sz="1800" dirty="0"/>
              <a:t>Printing limited, RDC Administrator</a:t>
            </a:r>
          </a:p>
          <a:p>
            <a:pPr marL="457200" lvl="1" indent="0" eaLnBrk="1" hangingPunct="1">
              <a:lnSpc>
                <a:spcPct val="80000"/>
              </a:lnSpc>
              <a:buNone/>
            </a:pPr>
            <a:endParaRPr lang="en-US" altLang="en-US" sz="1800" dirty="0"/>
          </a:p>
          <a:p>
            <a:pPr lvl="1" eaLnBrk="1" hangingPunct="1">
              <a:lnSpc>
                <a:spcPct val="80000"/>
              </a:lnSpc>
              <a:buFont typeface="Wingdings" panose="05000000000000000000" pitchFamily="2" charset="2"/>
              <a:buNone/>
            </a:pPr>
            <a:endParaRPr lang="en-US" altLang="en-US" sz="1800" dirty="0"/>
          </a:p>
          <a:p>
            <a:pPr lvl="1" eaLnBrk="1" hangingPunct="1">
              <a:lnSpc>
                <a:spcPct val="80000"/>
              </a:lnSpc>
              <a:buFont typeface="Wingdings" panose="05000000000000000000" pitchFamily="2" charset="2"/>
              <a:buNone/>
            </a:pPr>
            <a:endParaRPr lang="en-US" altLang="en-US" sz="1800" dirty="0"/>
          </a:p>
          <a:p>
            <a:pPr lvl="1" eaLnBrk="1" hangingPunct="1">
              <a:lnSpc>
                <a:spcPct val="80000"/>
              </a:lnSpc>
              <a:buFont typeface="Wingdings" panose="05000000000000000000" pitchFamily="2" charset="2"/>
              <a:buNone/>
            </a:pPr>
            <a:endParaRPr lang="en-US" altLang="en-US" sz="1800" dirty="0"/>
          </a:p>
        </p:txBody>
      </p:sp>
    </p:spTree>
    <p:extLst>
      <p:ext uri="{BB962C8B-B14F-4D97-AF65-F5344CB8AC3E}">
        <p14:creationId xmlns:p14="http://schemas.microsoft.com/office/powerpoint/2010/main" val="6160008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8210" y="1541026"/>
            <a:ext cx="6729430" cy="4875815"/>
          </a:xfrm>
          <a:prstGeom prst="rect">
            <a:avLst/>
          </a:prstGeom>
        </p:spPr>
      </p:pic>
      <p:sp>
        <p:nvSpPr>
          <p:cNvPr id="3" name="TextBox 2"/>
          <p:cNvSpPr txBox="1"/>
          <p:nvPr/>
        </p:nvSpPr>
        <p:spPr>
          <a:xfrm>
            <a:off x="3128210" y="625642"/>
            <a:ext cx="6486071" cy="646331"/>
          </a:xfrm>
          <a:prstGeom prst="rect">
            <a:avLst/>
          </a:prstGeom>
          <a:noFill/>
        </p:spPr>
        <p:txBody>
          <a:bodyPr wrap="none" rtlCol="0">
            <a:spAutoFit/>
          </a:bodyPr>
          <a:lstStyle/>
          <a:p>
            <a:r>
              <a:rPr lang="en-US" sz="3600" dirty="0">
                <a:solidFill>
                  <a:schemeClr val="tx1">
                    <a:lumMod val="85000"/>
                    <a:lumOff val="15000"/>
                  </a:schemeClr>
                </a:solidFill>
                <a:latin typeface="+mj-lt"/>
                <a:ea typeface="+mj-ea"/>
                <a:cs typeface="+mj-cs"/>
              </a:rPr>
              <a:t>Initial</a:t>
            </a:r>
            <a:r>
              <a:rPr lang="en-US" dirty="0" smtClean="0"/>
              <a:t> </a:t>
            </a:r>
            <a:r>
              <a:rPr lang="en-US" sz="3600" dirty="0">
                <a:solidFill>
                  <a:schemeClr val="tx1">
                    <a:lumMod val="85000"/>
                    <a:lumOff val="15000"/>
                  </a:schemeClr>
                </a:solidFill>
                <a:latin typeface="+mj-lt"/>
                <a:ea typeface="+mj-ea"/>
                <a:cs typeface="+mj-cs"/>
              </a:rPr>
              <a:t>Plan: Open to Change</a:t>
            </a:r>
            <a:endParaRPr lang="en-US" sz="3600" dirty="0">
              <a:solidFill>
                <a:schemeClr val="tx1">
                  <a:lumMod val="85000"/>
                  <a:lumOff val="15000"/>
                </a:schemeClr>
              </a:solidFill>
              <a:latin typeface="+mj-lt"/>
              <a:ea typeface="+mj-ea"/>
              <a:cs typeface="+mj-cs"/>
            </a:endParaRPr>
          </a:p>
        </p:txBody>
      </p:sp>
    </p:spTree>
    <p:extLst>
      <p:ext uri="{BB962C8B-B14F-4D97-AF65-F5344CB8AC3E}">
        <p14:creationId xmlns:p14="http://schemas.microsoft.com/office/powerpoint/2010/main" val="32779468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noChangeArrowheads="1"/>
          </p:cNvSpPr>
          <p:nvPr>
            <p:ph idx="1"/>
          </p:nvPr>
        </p:nvSpPr>
        <p:spPr bwMode="auto">
          <a:xfrm>
            <a:off x="2589212" y="1016000"/>
            <a:ext cx="8915400" cy="489522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b="1">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b="1">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b="1">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b="1">
                <a:solidFill>
                  <a:schemeClr val="tx1"/>
                </a:solidFill>
                <a:effectLst>
                  <a:outerShdw blurRad="38100" dist="38100" dir="2700000" algn="tl">
                    <a:srgbClr val="000000"/>
                  </a:outerShdw>
                </a:effectLst>
                <a:latin typeface="+mn-lt"/>
              </a:defRPr>
            </a:lvl9pPr>
          </a:lstStyle>
          <a:p>
            <a:pPr eaLnBrk="1" hangingPunct="1">
              <a:spcBef>
                <a:spcPts val="1000"/>
              </a:spcBef>
              <a:spcAft>
                <a:spcPts val="2400"/>
              </a:spcAft>
              <a:buClr>
                <a:schemeClr val="accent1"/>
              </a:buClr>
            </a:pPr>
            <a:r>
              <a:rPr lang="en-US" altLang="en-US" sz="2800" b="0" dirty="0">
                <a:solidFill>
                  <a:schemeClr val="tx1">
                    <a:lumMod val="75000"/>
                    <a:lumOff val="25000"/>
                  </a:schemeClr>
                </a:solidFill>
                <a:effectLst/>
              </a:rPr>
              <a:t>What is an RDC? </a:t>
            </a:r>
          </a:p>
          <a:p>
            <a:pPr eaLnBrk="1" hangingPunct="1">
              <a:spcBef>
                <a:spcPts val="1000"/>
              </a:spcBef>
              <a:spcAft>
                <a:spcPts val="2400"/>
              </a:spcAft>
              <a:buClr>
                <a:schemeClr val="accent1"/>
              </a:buClr>
            </a:pPr>
            <a:r>
              <a:rPr lang="en-US" altLang="en-US" sz="2800" b="0" dirty="0">
                <a:solidFill>
                  <a:schemeClr val="tx1">
                    <a:lumMod val="75000"/>
                    <a:lumOff val="25000"/>
                  </a:schemeClr>
                </a:solidFill>
                <a:effectLst/>
              </a:rPr>
              <a:t>What data are available in the RDC?</a:t>
            </a:r>
          </a:p>
          <a:p>
            <a:pPr eaLnBrk="1" hangingPunct="1">
              <a:spcBef>
                <a:spcPts val="1000"/>
              </a:spcBef>
              <a:spcAft>
                <a:spcPts val="2400"/>
              </a:spcAft>
              <a:buClr>
                <a:schemeClr val="accent1"/>
              </a:buClr>
            </a:pPr>
            <a:r>
              <a:rPr lang="en-US" altLang="en-US" sz="2800" b="0" dirty="0">
                <a:solidFill>
                  <a:schemeClr val="tx1">
                    <a:lumMod val="75000"/>
                    <a:lumOff val="25000"/>
                  </a:schemeClr>
                </a:solidFill>
                <a:effectLst/>
              </a:rPr>
              <a:t>What kinds of research can be done with RDC resources?</a:t>
            </a:r>
          </a:p>
          <a:p>
            <a:pPr eaLnBrk="1" hangingPunct="1">
              <a:spcBef>
                <a:spcPts val="1000"/>
              </a:spcBef>
              <a:spcAft>
                <a:spcPts val="2400"/>
              </a:spcAft>
              <a:buClr>
                <a:schemeClr val="accent1"/>
              </a:buClr>
            </a:pPr>
            <a:r>
              <a:rPr lang="en-US" altLang="en-US" sz="2800" b="0" dirty="0">
                <a:solidFill>
                  <a:schemeClr val="tx1">
                    <a:lumMod val="75000"/>
                    <a:lumOff val="25000"/>
                  </a:schemeClr>
                </a:solidFill>
                <a:effectLst/>
              </a:rPr>
              <a:t>What is the process for getting access to RDC data?</a:t>
            </a:r>
          </a:p>
        </p:txBody>
      </p:sp>
    </p:spTree>
    <p:extLst>
      <p:ext uri="{BB962C8B-B14F-4D97-AF65-F5344CB8AC3E}">
        <p14:creationId xmlns:p14="http://schemas.microsoft.com/office/powerpoint/2010/main" val="42250260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r>
              <a:rPr lang="en-US" altLang="en-US" sz="3200"/>
              <a:t>II.  Development of a formal RDC proposal</a:t>
            </a:r>
          </a:p>
        </p:txBody>
      </p:sp>
      <p:sp>
        <p:nvSpPr>
          <p:cNvPr id="216067" name="Rectangle 3"/>
          <p:cNvSpPr>
            <a:spLocks noGrp="1" noChangeArrowheads="1"/>
          </p:cNvSpPr>
          <p:nvPr>
            <p:ph idx="1"/>
          </p:nvPr>
        </p:nvSpPr>
        <p:spPr>
          <a:xfrm>
            <a:off x="2589212" y="1905000"/>
            <a:ext cx="8915400" cy="4006222"/>
          </a:xfrm>
        </p:spPr>
        <p:txBody>
          <a:bodyPr>
            <a:normAutofit/>
          </a:bodyPr>
          <a:lstStyle/>
          <a:p>
            <a:pPr marL="609600" indent="-609600"/>
            <a:r>
              <a:rPr lang="en-US" altLang="en-US" sz="2800" dirty="0"/>
              <a:t>Elements of an RDC proposal</a:t>
            </a:r>
          </a:p>
          <a:p>
            <a:pPr marL="990600" lvl="1" indent="-533400">
              <a:buFontTx/>
              <a:buAutoNum type="arabicPeriod"/>
            </a:pPr>
            <a:r>
              <a:rPr lang="en-US" altLang="en-US" sz="2400" dirty="0"/>
              <a:t>Preliminary information in CES proposal management system</a:t>
            </a:r>
          </a:p>
          <a:p>
            <a:pPr marL="990600" lvl="1" indent="-533400">
              <a:buFontTx/>
              <a:buAutoNum type="arabicPeriod"/>
            </a:pPr>
            <a:r>
              <a:rPr lang="en-US" altLang="en-US" sz="2400" dirty="0"/>
              <a:t>Project description</a:t>
            </a:r>
          </a:p>
          <a:p>
            <a:pPr marL="990600" lvl="1" indent="-533400">
              <a:buFontTx/>
              <a:buAutoNum type="arabicPeriod"/>
            </a:pPr>
            <a:r>
              <a:rPr lang="en-US" altLang="en-US" sz="2400" dirty="0"/>
              <a:t>Predominant purpose statement</a:t>
            </a:r>
          </a:p>
          <a:p>
            <a:pPr marL="990600" lvl="1" indent="-533400">
              <a:buFontTx/>
              <a:buAutoNum type="arabicPeriod"/>
            </a:pPr>
            <a:r>
              <a:rPr lang="en-US" altLang="en-US" sz="2400" dirty="0"/>
              <a:t>Abstract</a:t>
            </a:r>
          </a:p>
          <a:p>
            <a:pPr marL="609600" indent="-609600"/>
            <a:r>
              <a:rPr lang="en-US" altLang="en-US" sz="2800" dirty="0"/>
              <a:t>Proposal submission</a:t>
            </a:r>
          </a:p>
        </p:txBody>
      </p:sp>
      <p:sp>
        <p:nvSpPr>
          <p:cNvPr id="4" name="Slide Number Placeholder 3"/>
          <p:cNvSpPr>
            <a:spLocks noGrp="1"/>
          </p:cNvSpPr>
          <p:nvPr>
            <p:ph type="sldNum" sz="quarter" idx="12"/>
          </p:nvPr>
        </p:nvSpPr>
        <p:spPr/>
        <p:txBody>
          <a:bodyPr/>
          <a:lstStyle/>
          <a:p>
            <a:fld id="{8301A10F-1AB6-467F-A738-463D322E7A6C}" type="slidenum">
              <a:rPr lang="en-US" altLang="en-US"/>
              <a:pPr/>
              <a:t>20</a:t>
            </a:fld>
            <a:endParaRPr lang="en-US" altLang="en-US"/>
          </a:p>
        </p:txBody>
      </p:sp>
    </p:spTree>
    <p:extLst>
      <p:ext uri="{BB962C8B-B14F-4D97-AF65-F5344CB8AC3E}">
        <p14:creationId xmlns:p14="http://schemas.microsoft.com/office/powerpoint/2010/main" val="17955834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r>
              <a:rPr lang="en-US" altLang="en-US" sz="3200" dirty="0" smtClean="0"/>
              <a:t>Preliminary </a:t>
            </a:r>
            <a:r>
              <a:rPr lang="en-US" altLang="en-US" sz="3200" dirty="0"/>
              <a:t>proposal information in CES proposal management system</a:t>
            </a:r>
          </a:p>
        </p:txBody>
      </p:sp>
      <p:sp>
        <p:nvSpPr>
          <p:cNvPr id="218115" name="Rectangle 3"/>
          <p:cNvSpPr>
            <a:spLocks noGrp="1" noChangeArrowheads="1"/>
          </p:cNvSpPr>
          <p:nvPr>
            <p:ph idx="1"/>
          </p:nvPr>
        </p:nvSpPr>
        <p:spPr/>
        <p:txBody>
          <a:bodyPr>
            <a:normAutofit lnSpcReduction="10000"/>
          </a:bodyPr>
          <a:lstStyle/>
          <a:p>
            <a:r>
              <a:rPr lang="en-US" altLang="en-US" sz="2800"/>
              <a:t>Summarizes proposal information:</a:t>
            </a:r>
          </a:p>
          <a:p>
            <a:pPr>
              <a:buFontTx/>
              <a:buChar char="•"/>
            </a:pPr>
            <a:r>
              <a:rPr lang="en-US" altLang="en-US" sz="2800"/>
              <a:t>Researchers involved</a:t>
            </a:r>
          </a:p>
          <a:p>
            <a:pPr>
              <a:buFontTx/>
              <a:buChar char="•"/>
            </a:pPr>
            <a:r>
              <a:rPr lang="en-US" altLang="en-US" sz="2800"/>
              <a:t>Data sets requested—RDC and external</a:t>
            </a:r>
          </a:p>
          <a:p>
            <a:pPr>
              <a:buFontTx/>
              <a:buChar char="•"/>
            </a:pPr>
            <a:r>
              <a:rPr lang="en-US" altLang="en-US" sz="2800"/>
              <a:t>Criteria met by proposed benefits</a:t>
            </a:r>
          </a:p>
          <a:p>
            <a:pPr>
              <a:buFontTx/>
              <a:buChar char="•"/>
            </a:pPr>
            <a:r>
              <a:rPr lang="en-US" altLang="en-US" sz="2800"/>
              <a:t>Short abstract</a:t>
            </a:r>
          </a:p>
          <a:p>
            <a:pPr>
              <a:buFontTx/>
              <a:buChar char="•"/>
            </a:pPr>
            <a:r>
              <a:rPr lang="en-US" altLang="en-US" sz="2800"/>
              <a:t>Duration and funding for project</a:t>
            </a:r>
          </a:p>
          <a:p>
            <a:pPr>
              <a:buFontTx/>
              <a:buChar char="•"/>
            </a:pPr>
            <a:r>
              <a:rPr lang="en-US" altLang="en-US" sz="2800"/>
              <a:t>RDC location(s) for project</a:t>
            </a:r>
          </a:p>
        </p:txBody>
      </p:sp>
      <p:sp>
        <p:nvSpPr>
          <p:cNvPr id="4" name="Slide Number Placeholder 3"/>
          <p:cNvSpPr>
            <a:spLocks noGrp="1"/>
          </p:cNvSpPr>
          <p:nvPr>
            <p:ph type="sldNum" sz="quarter" idx="12"/>
          </p:nvPr>
        </p:nvSpPr>
        <p:spPr/>
        <p:txBody>
          <a:bodyPr/>
          <a:lstStyle/>
          <a:p>
            <a:fld id="{63DAC559-08D1-4AEF-AF44-CBF505C2CACD}" type="slidenum">
              <a:rPr lang="en-US" altLang="en-US"/>
              <a:pPr/>
              <a:t>21</a:t>
            </a:fld>
            <a:endParaRPr lang="en-US" altLang="en-US"/>
          </a:p>
        </p:txBody>
      </p:sp>
    </p:spTree>
    <p:extLst>
      <p:ext uri="{BB962C8B-B14F-4D97-AF65-F5344CB8AC3E}">
        <p14:creationId xmlns:p14="http://schemas.microsoft.com/office/powerpoint/2010/main" val="27349911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en-US" altLang="en-US" sz="3200"/>
              <a:t>3. Predominant Purpose Statement (PPS)</a:t>
            </a:r>
          </a:p>
        </p:txBody>
      </p:sp>
      <p:sp>
        <p:nvSpPr>
          <p:cNvPr id="221187" name="Rectangle 3"/>
          <p:cNvSpPr>
            <a:spLocks noGrp="1" noChangeArrowheads="1"/>
          </p:cNvSpPr>
          <p:nvPr>
            <p:ph idx="1"/>
          </p:nvPr>
        </p:nvSpPr>
        <p:spPr>
          <a:xfrm>
            <a:off x="2592925" y="1640305"/>
            <a:ext cx="7696200" cy="3962400"/>
          </a:xfrm>
        </p:spPr>
        <p:txBody>
          <a:bodyPr/>
          <a:lstStyle/>
          <a:p>
            <a:pPr marL="457200" indent="-457200">
              <a:lnSpc>
                <a:spcPct val="90000"/>
              </a:lnSpc>
              <a:buFontTx/>
              <a:buChar char="•"/>
            </a:pPr>
            <a:endParaRPr lang="en-US" altLang="en-US" sz="2800" dirty="0"/>
          </a:p>
          <a:p>
            <a:pPr marL="457200" indent="-457200">
              <a:lnSpc>
                <a:spcPct val="90000"/>
              </a:lnSpc>
              <a:buFontTx/>
              <a:buChar char="•"/>
            </a:pPr>
            <a:r>
              <a:rPr lang="en-US" altLang="en-US" sz="2800" dirty="0"/>
              <a:t>PPS describes proposed benefits to Census Bureau Title 13, Chapter 5 programs</a:t>
            </a:r>
          </a:p>
          <a:p>
            <a:pPr marL="457200" indent="-457200">
              <a:lnSpc>
                <a:spcPct val="90000"/>
              </a:lnSpc>
              <a:buFontTx/>
              <a:buChar char="•"/>
            </a:pPr>
            <a:r>
              <a:rPr lang="en-US" altLang="en-US" sz="2800" dirty="0"/>
              <a:t>Benefits must be the </a:t>
            </a:r>
            <a:r>
              <a:rPr lang="en-US" altLang="en-US" sz="2800" i="1" dirty="0"/>
              <a:t>predominant purpose</a:t>
            </a:r>
            <a:r>
              <a:rPr lang="en-US" altLang="en-US" sz="2800" dirty="0"/>
              <a:t> of project</a:t>
            </a:r>
          </a:p>
          <a:p>
            <a:pPr marL="457200" indent="-457200">
              <a:lnSpc>
                <a:spcPct val="90000"/>
              </a:lnSpc>
              <a:buFontTx/>
              <a:buChar char="•"/>
            </a:pPr>
            <a:r>
              <a:rPr lang="en-US" altLang="en-US" sz="2800" dirty="0"/>
              <a:t>PPS is template for documenting benefits at project end (Post Project Certification-PPC)</a:t>
            </a:r>
          </a:p>
        </p:txBody>
      </p:sp>
      <p:sp>
        <p:nvSpPr>
          <p:cNvPr id="4" name="Slide Number Placeholder 3"/>
          <p:cNvSpPr>
            <a:spLocks noGrp="1"/>
          </p:cNvSpPr>
          <p:nvPr>
            <p:ph type="sldNum" sz="quarter" idx="12"/>
          </p:nvPr>
        </p:nvSpPr>
        <p:spPr/>
        <p:txBody>
          <a:bodyPr/>
          <a:lstStyle/>
          <a:p>
            <a:fld id="{C90B17DE-BAD7-4E46-BD65-1B5FA1C2855A}" type="slidenum">
              <a:rPr lang="en-US" altLang="en-US"/>
              <a:pPr/>
              <a:t>22</a:t>
            </a:fld>
            <a:endParaRPr lang="en-US" altLang="en-US"/>
          </a:p>
        </p:txBody>
      </p:sp>
    </p:spTree>
    <p:extLst>
      <p:ext uri="{BB962C8B-B14F-4D97-AF65-F5344CB8AC3E}">
        <p14:creationId xmlns:p14="http://schemas.microsoft.com/office/powerpoint/2010/main" val="27279324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r>
              <a:rPr lang="en-US" altLang="en-US"/>
              <a:t>Proposal Submission</a:t>
            </a:r>
          </a:p>
        </p:txBody>
      </p:sp>
      <p:sp>
        <p:nvSpPr>
          <p:cNvPr id="235523" name="Rectangle 3"/>
          <p:cNvSpPr>
            <a:spLocks noGrp="1" noChangeArrowheads="1"/>
          </p:cNvSpPr>
          <p:nvPr>
            <p:ph idx="1"/>
          </p:nvPr>
        </p:nvSpPr>
        <p:spPr/>
        <p:txBody>
          <a:bodyPr/>
          <a:lstStyle/>
          <a:p>
            <a:pPr marL="609600" indent="-609600"/>
            <a:r>
              <a:rPr lang="en-US" altLang="en-US" sz="2800"/>
              <a:t>RDC Administrator will submit your final proposal to CES when:</a:t>
            </a:r>
          </a:p>
          <a:p>
            <a:pPr marL="609600" indent="-609600">
              <a:buFontTx/>
              <a:buChar char="•"/>
            </a:pPr>
            <a:r>
              <a:rPr lang="en-US" altLang="en-US" sz="2800"/>
              <a:t>Administrator considers proposal complete</a:t>
            </a:r>
          </a:p>
          <a:p>
            <a:pPr marL="609600" indent="-609600">
              <a:buFontTx/>
              <a:buChar char="•"/>
            </a:pPr>
            <a:r>
              <a:rPr lang="en-US" altLang="en-US" sz="2800"/>
              <a:t>RDC-specific Project Review process has approved it for submission</a:t>
            </a:r>
          </a:p>
        </p:txBody>
      </p:sp>
      <p:sp>
        <p:nvSpPr>
          <p:cNvPr id="4" name="Slide Number Placeholder 3"/>
          <p:cNvSpPr>
            <a:spLocks noGrp="1"/>
          </p:cNvSpPr>
          <p:nvPr>
            <p:ph type="sldNum" sz="quarter" idx="12"/>
          </p:nvPr>
        </p:nvSpPr>
        <p:spPr/>
        <p:txBody>
          <a:bodyPr/>
          <a:lstStyle/>
          <a:p>
            <a:fld id="{D29BAE87-291A-42FA-92C8-C6B55D9C4C2F}" type="slidenum">
              <a:rPr lang="en-US" altLang="en-US"/>
              <a:pPr/>
              <a:t>23</a:t>
            </a:fld>
            <a:endParaRPr lang="en-US" altLang="en-US"/>
          </a:p>
        </p:txBody>
      </p:sp>
    </p:spTree>
    <p:extLst>
      <p:ext uri="{BB962C8B-B14F-4D97-AF65-F5344CB8AC3E}">
        <p14:creationId xmlns:p14="http://schemas.microsoft.com/office/powerpoint/2010/main" val="20390642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r>
              <a:rPr lang="en-US" altLang="en-US"/>
              <a:t>III.  Proposal review</a:t>
            </a:r>
          </a:p>
        </p:txBody>
      </p:sp>
      <p:sp>
        <p:nvSpPr>
          <p:cNvPr id="236547" name="Rectangle 3"/>
          <p:cNvSpPr>
            <a:spLocks noGrp="1" noChangeArrowheads="1"/>
          </p:cNvSpPr>
          <p:nvPr>
            <p:ph idx="1"/>
          </p:nvPr>
        </p:nvSpPr>
        <p:spPr/>
        <p:txBody>
          <a:bodyPr/>
          <a:lstStyle/>
          <a:p>
            <a:pPr marL="609600" indent="-609600">
              <a:lnSpc>
                <a:spcPct val="90000"/>
              </a:lnSpc>
            </a:pPr>
            <a:r>
              <a:rPr lang="en-US" altLang="en-US" sz="2800"/>
              <a:t>Reviews by</a:t>
            </a:r>
          </a:p>
          <a:p>
            <a:pPr marL="609600" indent="-609600">
              <a:lnSpc>
                <a:spcPct val="90000"/>
              </a:lnSpc>
              <a:buFontTx/>
              <a:buChar char="•"/>
            </a:pPr>
            <a:r>
              <a:rPr lang="en-US" altLang="en-US" sz="2400"/>
              <a:t>NYCRDC/external researchers (scientific merit) </a:t>
            </a:r>
          </a:p>
          <a:p>
            <a:pPr marL="609600" indent="-609600">
              <a:lnSpc>
                <a:spcPct val="90000"/>
              </a:lnSpc>
              <a:buFontTx/>
              <a:buChar char="•"/>
            </a:pPr>
            <a:r>
              <a:rPr lang="en-US" altLang="en-US" sz="2400"/>
              <a:t>CES and Census Bureau subject and data experts</a:t>
            </a:r>
          </a:p>
          <a:p>
            <a:pPr marL="609600" indent="-609600">
              <a:lnSpc>
                <a:spcPct val="90000"/>
              </a:lnSpc>
              <a:buFontTx/>
              <a:buChar char="•"/>
            </a:pPr>
            <a:r>
              <a:rPr lang="en-US" altLang="en-US" sz="2400"/>
              <a:t>Census Bureau programs/offices</a:t>
            </a:r>
          </a:p>
          <a:p>
            <a:pPr marL="609600" indent="-609600">
              <a:lnSpc>
                <a:spcPct val="90000"/>
              </a:lnSpc>
              <a:buFontTx/>
              <a:buChar char="•"/>
            </a:pPr>
            <a:r>
              <a:rPr lang="en-US" altLang="en-US" sz="2400"/>
              <a:t>Non-Census data custodians/sponsors: </a:t>
            </a:r>
          </a:p>
          <a:p>
            <a:pPr marL="1371600" lvl="2" indent="-457200">
              <a:lnSpc>
                <a:spcPct val="90000"/>
              </a:lnSpc>
              <a:buNone/>
            </a:pPr>
            <a:r>
              <a:rPr lang="en-US" altLang="en-US" sz="2000"/>
              <a:t>IRS, HUD, BLS</a:t>
            </a:r>
          </a:p>
          <a:p>
            <a:pPr marL="609600" indent="-609600">
              <a:lnSpc>
                <a:spcPct val="90000"/>
              </a:lnSpc>
              <a:buFontTx/>
              <a:buChar char="•"/>
            </a:pPr>
            <a:r>
              <a:rPr lang="en-US" altLang="en-US" sz="2400"/>
              <a:t>RDC Disclosure Officer and other disclosure experts (disclosure risk)</a:t>
            </a:r>
          </a:p>
        </p:txBody>
      </p:sp>
      <p:sp>
        <p:nvSpPr>
          <p:cNvPr id="4" name="Slide Number Placeholder 3"/>
          <p:cNvSpPr>
            <a:spLocks noGrp="1"/>
          </p:cNvSpPr>
          <p:nvPr>
            <p:ph type="sldNum" sz="quarter" idx="12"/>
          </p:nvPr>
        </p:nvSpPr>
        <p:spPr/>
        <p:txBody>
          <a:bodyPr/>
          <a:lstStyle/>
          <a:p>
            <a:fld id="{43C80DBE-F425-4DDA-8287-C8B9D8E55BDD}" type="slidenum">
              <a:rPr lang="en-US" altLang="en-US"/>
              <a:pPr/>
              <a:t>24</a:t>
            </a:fld>
            <a:endParaRPr lang="en-US" altLang="en-US"/>
          </a:p>
        </p:txBody>
      </p:sp>
    </p:spTree>
    <p:extLst>
      <p:ext uri="{BB962C8B-B14F-4D97-AF65-F5344CB8AC3E}">
        <p14:creationId xmlns:p14="http://schemas.microsoft.com/office/powerpoint/2010/main" val="23403352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r>
              <a:rPr lang="en-US" altLang="en-US"/>
              <a:t>III. Proposal review</a:t>
            </a:r>
          </a:p>
        </p:txBody>
      </p:sp>
      <p:sp>
        <p:nvSpPr>
          <p:cNvPr id="237571" name="Rectangle 3"/>
          <p:cNvSpPr>
            <a:spLocks noGrp="1" noChangeArrowheads="1"/>
          </p:cNvSpPr>
          <p:nvPr>
            <p:ph idx="1"/>
          </p:nvPr>
        </p:nvSpPr>
        <p:spPr/>
        <p:txBody>
          <a:bodyPr/>
          <a:lstStyle/>
          <a:p>
            <a:pPr marL="609600" indent="-609600"/>
            <a:r>
              <a:rPr lang="en-US" altLang="en-US" sz="3200" dirty="0"/>
              <a:t>Review outcomes</a:t>
            </a:r>
          </a:p>
          <a:p>
            <a:pPr marL="609600" indent="-609600">
              <a:buFontTx/>
              <a:buChar char="•"/>
            </a:pPr>
            <a:r>
              <a:rPr lang="en-US" altLang="en-US" sz="2800" dirty="0"/>
              <a:t>expect 6 months from final submission to CES</a:t>
            </a:r>
          </a:p>
          <a:p>
            <a:pPr marL="609600" indent="-609600">
              <a:buFontTx/>
              <a:buChar char="•"/>
            </a:pPr>
            <a:r>
              <a:rPr lang="en-US" altLang="en-US" sz="2800" dirty="0"/>
              <a:t>Approved or Not Approved</a:t>
            </a:r>
          </a:p>
          <a:p>
            <a:pPr marL="990600" lvl="1" indent="-533400"/>
            <a:r>
              <a:rPr lang="en-US" altLang="en-US" sz="2400" dirty="0"/>
              <a:t>Not Approved may indicate a revised proposal would be considered</a:t>
            </a:r>
          </a:p>
          <a:p>
            <a:pPr marL="609600" indent="-609600">
              <a:buFontTx/>
              <a:buChar char="•"/>
            </a:pPr>
            <a:r>
              <a:rPr lang="en-US" altLang="en-US" sz="2800" dirty="0"/>
              <a:t>decision, review synopsis, copies of expert reviews are sent to the lead PI</a:t>
            </a:r>
          </a:p>
        </p:txBody>
      </p:sp>
      <p:sp>
        <p:nvSpPr>
          <p:cNvPr id="4" name="Slide Number Placeholder 3"/>
          <p:cNvSpPr>
            <a:spLocks noGrp="1"/>
          </p:cNvSpPr>
          <p:nvPr>
            <p:ph type="sldNum" sz="quarter" idx="12"/>
          </p:nvPr>
        </p:nvSpPr>
        <p:spPr/>
        <p:txBody>
          <a:bodyPr/>
          <a:lstStyle/>
          <a:p>
            <a:fld id="{0B4AA72B-93AA-48BF-A432-D4F09C2C5A01}" type="slidenum">
              <a:rPr lang="en-US" altLang="en-US"/>
              <a:pPr/>
              <a:t>25</a:t>
            </a:fld>
            <a:endParaRPr lang="en-US" altLang="en-US"/>
          </a:p>
        </p:txBody>
      </p:sp>
    </p:spTree>
    <p:extLst>
      <p:ext uri="{BB962C8B-B14F-4D97-AF65-F5344CB8AC3E}">
        <p14:creationId xmlns:p14="http://schemas.microsoft.com/office/powerpoint/2010/main" val="12703325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r>
              <a:rPr lang="en-US" altLang="en-US"/>
              <a:t>IV.  Post project approval</a:t>
            </a:r>
          </a:p>
        </p:txBody>
      </p:sp>
      <p:sp>
        <p:nvSpPr>
          <p:cNvPr id="238595" name="Rectangle 3"/>
          <p:cNvSpPr>
            <a:spLocks noGrp="1" noChangeArrowheads="1"/>
          </p:cNvSpPr>
          <p:nvPr>
            <p:ph idx="1"/>
          </p:nvPr>
        </p:nvSpPr>
        <p:spPr>
          <a:xfrm>
            <a:off x="2057399" y="1685924"/>
            <a:ext cx="8145379" cy="4682791"/>
          </a:xfrm>
        </p:spPr>
        <p:txBody>
          <a:bodyPr>
            <a:normAutofit/>
          </a:bodyPr>
          <a:lstStyle/>
          <a:p>
            <a:pPr marL="609600" indent="-609600"/>
            <a:r>
              <a:rPr lang="en-US" altLang="en-US" sz="2400" dirty="0"/>
              <a:t>Special Sworn Status application</a:t>
            </a:r>
          </a:p>
          <a:p>
            <a:pPr marL="990600" lvl="1" indent="-533400">
              <a:buNone/>
            </a:pPr>
            <a:r>
              <a:rPr lang="en-US" altLang="en-US" sz="2400" dirty="0">
                <a:solidFill>
                  <a:srgbClr val="FFFF99"/>
                </a:solidFill>
              </a:rPr>
              <a:t>	</a:t>
            </a:r>
            <a:r>
              <a:rPr lang="en-US" altLang="en-US" sz="2000" dirty="0">
                <a:solidFill>
                  <a:srgbClr val="FF0000"/>
                </a:solidFill>
              </a:rPr>
              <a:t>Approval = Census Bureau badge</a:t>
            </a:r>
          </a:p>
          <a:p>
            <a:pPr marL="609600" indent="-609600"/>
            <a:r>
              <a:rPr lang="en-US" altLang="en-US" sz="2400" dirty="0"/>
              <a:t>Issuance of Census Bureau badge</a:t>
            </a:r>
          </a:p>
          <a:p>
            <a:pPr marL="990600" lvl="1" indent="-533400">
              <a:buFontTx/>
              <a:buChar char="•"/>
            </a:pPr>
            <a:r>
              <a:rPr lang="en-US" altLang="en-US" sz="2000" dirty="0"/>
              <a:t>Census Bureau computer ID</a:t>
            </a:r>
          </a:p>
          <a:p>
            <a:pPr marL="990600" lvl="1" indent="-533400">
              <a:buFontTx/>
              <a:buChar char="•"/>
            </a:pPr>
            <a:r>
              <a:rPr lang="en-US" altLang="en-US" sz="2000" dirty="0"/>
              <a:t>CES Account and Data Request Form</a:t>
            </a:r>
          </a:p>
          <a:p>
            <a:pPr marL="609600" indent="-609600"/>
            <a:r>
              <a:rPr lang="en-US" altLang="en-US" sz="2400" dirty="0"/>
              <a:t>Projects </a:t>
            </a:r>
          </a:p>
          <a:p>
            <a:pPr marL="990600" lvl="1" indent="-533400">
              <a:buFontTx/>
              <a:buChar char="•"/>
            </a:pPr>
            <a:r>
              <a:rPr lang="en-US" altLang="en-US" sz="2000" dirty="0"/>
              <a:t>officially begin at </a:t>
            </a:r>
            <a:r>
              <a:rPr lang="en-US" altLang="en-US" sz="2000" u="sng" dirty="0"/>
              <a:t>first</a:t>
            </a:r>
            <a:r>
              <a:rPr lang="en-US" altLang="en-US" sz="2000" dirty="0"/>
              <a:t> researcher log-in</a:t>
            </a:r>
          </a:p>
          <a:p>
            <a:pPr marL="990600" lvl="1" indent="-533400">
              <a:buFontTx/>
              <a:buChar char="•"/>
            </a:pPr>
            <a:r>
              <a:rPr lang="en-US" altLang="en-US" sz="2000" dirty="0"/>
              <a:t>RDC orientation at project start with RDC Admin</a:t>
            </a:r>
          </a:p>
          <a:p>
            <a:pPr marL="990600" lvl="1" indent="-533400">
              <a:buFontTx/>
              <a:buChar char="•"/>
            </a:pPr>
            <a:r>
              <a:rPr lang="en-US" altLang="en-US" sz="2000" dirty="0"/>
              <a:t>annual progress reports required</a:t>
            </a:r>
          </a:p>
          <a:p>
            <a:pPr marL="990600" lvl="1" indent="-533400">
              <a:buFontTx/>
              <a:buChar char="•"/>
            </a:pPr>
            <a:r>
              <a:rPr lang="en-US" altLang="en-US" sz="2000" dirty="0"/>
              <a:t>benefits write-ups required at end of </a:t>
            </a:r>
            <a:r>
              <a:rPr lang="en-US" altLang="en-US" sz="2000" dirty="0" smtClean="0"/>
              <a:t>project</a:t>
            </a:r>
            <a:endParaRPr lang="en-US" altLang="en-US" sz="2000" dirty="0"/>
          </a:p>
        </p:txBody>
      </p:sp>
      <p:sp>
        <p:nvSpPr>
          <p:cNvPr id="4" name="Slide Number Placeholder 3"/>
          <p:cNvSpPr>
            <a:spLocks noGrp="1"/>
          </p:cNvSpPr>
          <p:nvPr>
            <p:ph type="sldNum" sz="quarter" idx="12"/>
          </p:nvPr>
        </p:nvSpPr>
        <p:spPr/>
        <p:txBody>
          <a:bodyPr/>
          <a:lstStyle/>
          <a:p>
            <a:fld id="{E1E56CDE-A2D7-4789-A01B-161AD9732258}" type="slidenum">
              <a:rPr lang="en-US" altLang="en-US"/>
              <a:pPr/>
              <a:t>26</a:t>
            </a:fld>
            <a:endParaRPr lang="en-US" altLang="en-US"/>
          </a:p>
        </p:txBody>
      </p:sp>
    </p:spTree>
    <p:extLst>
      <p:ext uri="{BB962C8B-B14F-4D97-AF65-F5344CB8AC3E}">
        <p14:creationId xmlns:p14="http://schemas.microsoft.com/office/powerpoint/2010/main" val="6861022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Need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73642" y="2133600"/>
            <a:ext cx="6464969" cy="3978442"/>
          </a:xfrm>
          <a:prstGeom prst="rect">
            <a:avLst/>
          </a:prstGeom>
          <a:ln>
            <a:noFill/>
          </a:ln>
          <a:effectLst>
            <a:softEdge rad="112500"/>
          </a:effectLst>
        </p:spPr>
      </p:pic>
    </p:spTree>
    <p:extLst>
      <p:ext uri="{BB962C8B-B14F-4D97-AF65-F5344CB8AC3E}">
        <p14:creationId xmlns:p14="http://schemas.microsoft.com/office/powerpoint/2010/main" val="25925932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Proposals</a:t>
            </a:r>
            <a:endParaRPr lang="en-US" dirty="0"/>
          </a:p>
        </p:txBody>
      </p:sp>
      <p:sp>
        <p:nvSpPr>
          <p:cNvPr id="3" name="Content Placeholder 2"/>
          <p:cNvSpPr>
            <a:spLocks noGrp="1"/>
          </p:cNvSpPr>
          <p:nvPr>
            <p:ph idx="1"/>
          </p:nvPr>
        </p:nvSpPr>
        <p:spPr/>
        <p:txBody>
          <a:bodyPr/>
          <a:lstStyle/>
          <a:p>
            <a:r>
              <a:rPr lang="en-US" sz="2800" dirty="0" smtClean="0"/>
              <a:t>A genuine need for microdata</a:t>
            </a:r>
          </a:p>
          <a:p>
            <a:r>
              <a:rPr lang="en-US" sz="2800" dirty="0" smtClean="0"/>
              <a:t>Scientific merit</a:t>
            </a:r>
          </a:p>
          <a:p>
            <a:r>
              <a:rPr lang="en-US" sz="2800" dirty="0" smtClean="0"/>
              <a:t>History of work in the area</a:t>
            </a:r>
          </a:p>
          <a:p>
            <a:r>
              <a:rPr lang="en-US" sz="2800" dirty="0" smtClean="0"/>
              <a:t>History of work with Federal data</a:t>
            </a:r>
          </a:p>
          <a:p>
            <a:r>
              <a:rPr lang="en-US" sz="2800" dirty="0" smtClean="0"/>
              <a:t>Ability to produce results that will NOT violate confidentiality</a:t>
            </a:r>
          </a:p>
          <a:p>
            <a:r>
              <a:rPr lang="en-US" sz="2800" dirty="0" smtClean="0"/>
              <a:t>A benefit to federal partners</a:t>
            </a:r>
          </a:p>
          <a:p>
            <a:pPr marL="0" indent="0">
              <a:buNone/>
            </a:pPr>
            <a:endParaRPr lang="en-US" dirty="0"/>
          </a:p>
        </p:txBody>
      </p:sp>
    </p:spTree>
    <p:extLst>
      <p:ext uri="{BB962C8B-B14F-4D97-AF65-F5344CB8AC3E}">
        <p14:creationId xmlns:p14="http://schemas.microsoft.com/office/powerpoint/2010/main" val="11539629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Partners</a:t>
            </a:r>
            <a:endParaRPr lang="en-US" sz="54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67073" y="1441573"/>
            <a:ext cx="4237539" cy="2800157"/>
          </a:xfrm>
        </p:spPr>
      </p:pic>
      <p:sp>
        <p:nvSpPr>
          <p:cNvPr id="4" name="Text Placeholder 3"/>
          <p:cNvSpPr>
            <a:spLocks noGrp="1"/>
          </p:cNvSpPr>
          <p:nvPr>
            <p:ph type="body" sz="half" idx="2"/>
          </p:nvPr>
        </p:nvSpPr>
        <p:spPr>
          <a:xfrm>
            <a:off x="2589212" y="1598613"/>
            <a:ext cx="4244725" cy="4336966"/>
          </a:xfrm>
        </p:spPr>
        <p:txBody>
          <a:bodyPr>
            <a:normAutofit lnSpcReduction="10000"/>
          </a:bodyPr>
          <a:lstStyle/>
          <a:p>
            <a:pPr marL="285750" indent="-285750">
              <a:buFont typeface="Arial" panose="020B0604020202020204" pitchFamily="34" charset="0"/>
              <a:buChar char="•"/>
            </a:pPr>
            <a:r>
              <a:rPr lang="en-US" sz="2400" dirty="0" smtClean="0"/>
              <a:t>Research centers </a:t>
            </a:r>
          </a:p>
          <a:p>
            <a:pPr marL="285750" indent="-285750">
              <a:buFont typeface="Arial" panose="020B0604020202020204" pitchFamily="34" charset="0"/>
              <a:buChar char="•"/>
            </a:pPr>
            <a:r>
              <a:rPr lang="en-US" sz="2400" dirty="0" smtClean="0"/>
              <a:t>University researchers</a:t>
            </a:r>
          </a:p>
          <a:p>
            <a:pPr marL="285750" indent="-285750">
              <a:buFont typeface="Arial" panose="020B0604020202020204" pitchFamily="34" charset="0"/>
              <a:buChar char="•"/>
            </a:pPr>
            <a:r>
              <a:rPr lang="en-US" sz="2400" dirty="0" smtClean="0"/>
              <a:t>Agencies</a:t>
            </a:r>
          </a:p>
          <a:p>
            <a:pPr marL="285750" indent="-285750">
              <a:buFont typeface="Arial" panose="020B0604020202020204" pitchFamily="34" charset="0"/>
              <a:buChar char="•"/>
            </a:pPr>
            <a:r>
              <a:rPr lang="en-US" sz="2400" dirty="0" smtClean="0"/>
              <a:t>Expected Group: Economists, Demographers, Healthcare </a:t>
            </a:r>
          </a:p>
          <a:p>
            <a:pPr marL="285750" indent="-285750">
              <a:buFont typeface="Arial" panose="020B0604020202020204" pitchFamily="34" charset="0"/>
              <a:buChar char="•"/>
            </a:pPr>
            <a:r>
              <a:rPr lang="en-US" sz="2400" dirty="0" smtClean="0"/>
              <a:t>Expanded Group: Social Scientist, Emergency Management, Regional Planning. </a:t>
            </a:r>
          </a:p>
          <a:p>
            <a:pPr marL="285750" indent="-285750">
              <a:buFont typeface="Arial" panose="020B0604020202020204" pitchFamily="34" charset="0"/>
              <a:buChar char="•"/>
            </a:pPr>
            <a:endParaRPr lang="en-US" dirty="0"/>
          </a:p>
          <a:p>
            <a:endParaRPr lang="en-US" dirty="0" smtClean="0"/>
          </a:p>
        </p:txBody>
      </p:sp>
    </p:spTree>
    <p:extLst>
      <p:ext uri="{BB962C8B-B14F-4D97-AF65-F5344CB8AC3E}">
        <p14:creationId xmlns:p14="http://schemas.microsoft.com/office/powerpoint/2010/main" val="2573923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idx="4294967295"/>
          </p:nvPr>
        </p:nvSpPr>
        <p:spPr>
          <a:xfrm>
            <a:off x="3962400" y="685800"/>
            <a:ext cx="8229600" cy="1143000"/>
          </a:xfrm>
        </p:spPr>
        <p:txBody>
          <a:bodyPr/>
          <a:lstStyle/>
          <a:p>
            <a:pPr eaLnBrk="1" hangingPunct="1"/>
            <a:r>
              <a:rPr lang="en-US" altLang="en-US" smtClean="0"/>
              <a:t>RDCs as partnerships</a:t>
            </a:r>
          </a:p>
        </p:txBody>
      </p:sp>
      <p:sp>
        <p:nvSpPr>
          <p:cNvPr id="8195" name="Rectangle 3"/>
          <p:cNvSpPr>
            <a:spLocks noGrp="1" noChangeArrowheads="1"/>
          </p:cNvSpPr>
          <p:nvPr>
            <p:ph type="body" idx="4294967295"/>
          </p:nvPr>
        </p:nvSpPr>
        <p:spPr>
          <a:xfrm>
            <a:off x="3516313" y="1981200"/>
            <a:ext cx="8675687" cy="4525963"/>
          </a:xfrm>
        </p:spPr>
        <p:txBody>
          <a:bodyPr>
            <a:normAutofit lnSpcReduction="10000"/>
          </a:bodyPr>
          <a:lstStyle/>
          <a:p>
            <a:pPr eaLnBrk="1" hangingPunct="1">
              <a:lnSpc>
                <a:spcPct val="80000"/>
              </a:lnSpc>
            </a:pPr>
            <a:r>
              <a:rPr lang="en-US" altLang="en-US" sz="2800" dirty="0"/>
              <a:t>For researchers:</a:t>
            </a:r>
          </a:p>
          <a:p>
            <a:pPr eaLnBrk="1" hangingPunct="1">
              <a:lnSpc>
                <a:spcPct val="80000"/>
              </a:lnSpc>
              <a:buFont typeface="Wingdings" panose="05000000000000000000" pitchFamily="2" charset="2"/>
              <a:buNone/>
            </a:pPr>
            <a:r>
              <a:rPr lang="en-US" altLang="en-US" sz="2800" dirty="0"/>
              <a:t>	Access to huge corpus of non-public use data</a:t>
            </a:r>
          </a:p>
          <a:p>
            <a:pPr eaLnBrk="1" hangingPunct="1">
              <a:lnSpc>
                <a:spcPct val="80000"/>
              </a:lnSpc>
              <a:buFont typeface="Wingdings" panose="05000000000000000000" pitchFamily="2" charset="2"/>
              <a:buNone/>
            </a:pPr>
            <a:endParaRPr lang="en-US" altLang="en-US" sz="2800" dirty="0"/>
          </a:p>
          <a:p>
            <a:pPr eaLnBrk="1" hangingPunct="1">
              <a:lnSpc>
                <a:spcPct val="80000"/>
              </a:lnSpc>
            </a:pPr>
            <a:r>
              <a:rPr lang="en-US" altLang="en-US" sz="2800" dirty="0"/>
              <a:t>For universities:</a:t>
            </a:r>
          </a:p>
          <a:p>
            <a:pPr eaLnBrk="1" hangingPunct="1">
              <a:lnSpc>
                <a:spcPct val="80000"/>
              </a:lnSpc>
              <a:buFont typeface="Wingdings" panose="05000000000000000000" pitchFamily="2" charset="2"/>
              <a:buNone/>
            </a:pPr>
            <a:r>
              <a:rPr lang="en-US" altLang="en-US" sz="2800" dirty="0"/>
              <a:t>    Support for cutting-edge research</a:t>
            </a:r>
          </a:p>
          <a:p>
            <a:pPr eaLnBrk="1" hangingPunct="1">
              <a:lnSpc>
                <a:spcPct val="80000"/>
              </a:lnSpc>
              <a:buFont typeface="Wingdings" panose="05000000000000000000" pitchFamily="2" charset="2"/>
              <a:buNone/>
            </a:pPr>
            <a:r>
              <a:rPr lang="en-US" altLang="en-US" sz="2800" dirty="0"/>
              <a:t>    Attract and keep data-intensive faculty </a:t>
            </a:r>
          </a:p>
          <a:p>
            <a:pPr eaLnBrk="1" hangingPunct="1">
              <a:lnSpc>
                <a:spcPct val="80000"/>
              </a:lnSpc>
              <a:buFont typeface="Wingdings" panose="05000000000000000000" pitchFamily="2" charset="2"/>
              <a:buNone/>
            </a:pPr>
            <a:endParaRPr lang="en-US" altLang="en-US" sz="2800" dirty="0"/>
          </a:p>
          <a:p>
            <a:pPr eaLnBrk="1" hangingPunct="1">
              <a:lnSpc>
                <a:spcPct val="80000"/>
              </a:lnSpc>
            </a:pPr>
            <a:r>
              <a:rPr lang="en-US" altLang="en-US" sz="2800" dirty="0"/>
              <a:t>For Census Bureau:</a:t>
            </a:r>
          </a:p>
          <a:p>
            <a:pPr eaLnBrk="1" hangingPunct="1">
              <a:lnSpc>
                <a:spcPct val="80000"/>
              </a:lnSpc>
              <a:buFont typeface="Wingdings" panose="05000000000000000000" pitchFamily="2" charset="2"/>
              <a:buNone/>
            </a:pPr>
            <a:r>
              <a:rPr lang="en-US" altLang="en-US" sz="2800" dirty="0"/>
              <a:t>    Extends pool of expertise on substantive,</a:t>
            </a:r>
          </a:p>
          <a:p>
            <a:pPr eaLnBrk="1" hangingPunct="1">
              <a:lnSpc>
                <a:spcPct val="80000"/>
              </a:lnSpc>
              <a:buFont typeface="Wingdings" panose="05000000000000000000" pitchFamily="2" charset="2"/>
              <a:buNone/>
            </a:pPr>
            <a:r>
              <a:rPr lang="en-US" altLang="en-US" sz="2800" dirty="0"/>
              <a:t>    methodological, and statistical issues </a:t>
            </a:r>
          </a:p>
        </p:txBody>
      </p:sp>
    </p:spTree>
    <p:extLst>
      <p:ext uri="{BB962C8B-B14F-4D97-AF65-F5344CB8AC3E}">
        <p14:creationId xmlns:p14="http://schemas.microsoft.com/office/powerpoint/2010/main" val="1090916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txrdc.tamu.edu/wp-content/uploads/sites/20/2015/08/TXRDC_rotator.png"/>
          <p:cNvPicPr>
            <a:picLocks noChangeAspect="1" noChangeArrowheads="1"/>
          </p:cNvPicPr>
          <p:nvPr/>
        </p:nvPicPr>
        <p:blipFill rotWithShape="1">
          <a:blip r:embed="rId3">
            <a:extLst>
              <a:ext uri="{28A0092B-C50C-407E-A947-70E740481C1C}">
                <a14:useLocalDpi xmlns:a14="http://schemas.microsoft.com/office/drawing/2010/main" val="0"/>
              </a:ext>
            </a:extLst>
          </a:blip>
          <a:srcRect l="16544" t="361" r="14158" b="-1895"/>
          <a:stretch/>
        </p:blipFill>
        <p:spPr bwMode="auto">
          <a:xfrm>
            <a:off x="2197083" y="866273"/>
            <a:ext cx="9549995" cy="5101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5166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1092933">
            <a:off x="1261850" y="527684"/>
            <a:ext cx="5026060" cy="923330"/>
          </a:xfrm>
          <a:prstGeom prst="rect">
            <a:avLst/>
          </a:prstGeom>
          <a:noFill/>
        </p:spPr>
        <p:txBody>
          <a:bodyPr wrap="squar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Origin Story</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5122" name="Picture 2" descr="http://ww1.prweb.com/prfiles/2010/06/03/2233344/VitaminCSuperHe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60053">
            <a:off x="8990516" y="555978"/>
            <a:ext cx="2486404" cy="30113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1772356" y="1815330"/>
            <a:ext cx="7168444" cy="4741811"/>
          </a:xfrm>
          <a:prstGeom prst="rect">
            <a:avLst/>
          </a:prstGeom>
        </p:spPr>
        <p:txBody>
          <a:bodyPr vert="horz" lIns="91440" tIns="45720" rIns="91440" bIns="45720" rtlCol="0">
            <a:normAutofit lnSpcReduction="10000"/>
          </a:bodyPr>
          <a:lstStyle/>
          <a:p>
            <a:pPr marL="342900" indent="-342900">
              <a:lnSpc>
                <a:spcPct val="80000"/>
              </a:lnSpc>
              <a:spcBef>
                <a:spcPts val="1000"/>
              </a:spcBef>
              <a:spcAft>
                <a:spcPts val="1800"/>
              </a:spcAft>
              <a:buClr>
                <a:schemeClr val="accent1"/>
              </a:buClr>
              <a:buFont typeface="Wingdings 3" charset="2"/>
              <a:buChar char=""/>
            </a:pPr>
            <a:r>
              <a:rPr lang="en-US" altLang="en-US" sz="2800" dirty="0" smtClean="0">
                <a:solidFill>
                  <a:schemeClr val="tx1">
                    <a:lumMod val="75000"/>
                    <a:lumOff val="25000"/>
                  </a:schemeClr>
                </a:solidFill>
              </a:rPr>
              <a:t>Produce </a:t>
            </a:r>
            <a:r>
              <a:rPr lang="en-US" altLang="en-US" sz="2800" dirty="0">
                <a:solidFill>
                  <a:schemeClr val="tx1">
                    <a:lumMod val="75000"/>
                    <a:lumOff val="25000"/>
                  </a:schemeClr>
                </a:solidFill>
              </a:rPr>
              <a:t>research to improve Census Bureau </a:t>
            </a:r>
            <a:r>
              <a:rPr lang="en-US" altLang="en-US" sz="2800" dirty="0" smtClean="0">
                <a:solidFill>
                  <a:schemeClr val="tx1">
                    <a:lumMod val="75000"/>
                    <a:lumOff val="25000"/>
                  </a:schemeClr>
                </a:solidFill>
              </a:rPr>
              <a:t>(</a:t>
            </a:r>
            <a:r>
              <a:rPr lang="en-US" altLang="en-US" sz="2800" dirty="0">
                <a:solidFill>
                  <a:schemeClr val="tx1">
                    <a:lumMod val="75000"/>
                    <a:lumOff val="25000"/>
                  </a:schemeClr>
                </a:solidFill>
              </a:rPr>
              <a:t>required by law)</a:t>
            </a:r>
          </a:p>
          <a:p>
            <a:pPr marL="342900" indent="-342900">
              <a:lnSpc>
                <a:spcPct val="80000"/>
              </a:lnSpc>
              <a:spcBef>
                <a:spcPts val="1000"/>
              </a:spcBef>
              <a:spcAft>
                <a:spcPts val="1800"/>
              </a:spcAft>
              <a:buClr>
                <a:schemeClr val="accent1"/>
              </a:buClr>
              <a:buFont typeface="Wingdings 3" charset="2"/>
              <a:buChar char=""/>
            </a:pPr>
            <a:r>
              <a:rPr lang="en-US" altLang="en-US" sz="2800" dirty="0">
                <a:solidFill>
                  <a:schemeClr val="tx1">
                    <a:lumMod val="75000"/>
                    <a:lumOff val="25000"/>
                  </a:schemeClr>
                </a:solidFill>
              </a:rPr>
              <a:t>Conduct </a:t>
            </a:r>
            <a:r>
              <a:rPr lang="en-US" altLang="en-US" sz="2800" dirty="0" smtClean="0">
                <a:solidFill>
                  <a:schemeClr val="tx1">
                    <a:lumMod val="75000"/>
                    <a:lumOff val="25000"/>
                  </a:schemeClr>
                </a:solidFill>
              </a:rPr>
              <a:t>research programs </a:t>
            </a:r>
            <a:r>
              <a:rPr lang="en-US" altLang="en-US" sz="2800" dirty="0">
                <a:solidFill>
                  <a:schemeClr val="tx1">
                    <a:lumMod val="75000"/>
                    <a:lumOff val="25000"/>
                  </a:schemeClr>
                </a:solidFill>
              </a:rPr>
              <a:t>in public interest</a:t>
            </a:r>
          </a:p>
          <a:p>
            <a:pPr marL="342900" indent="-342900">
              <a:lnSpc>
                <a:spcPct val="80000"/>
              </a:lnSpc>
              <a:spcBef>
                <a:spcPts val="1000"/>
              </a:spcBef>
              <a:spcAft>
                <a:spcPts val="1800"/>
              </a:spcAft>
              <a:buClr>
                <a:schemeClr val="accent1"/>
              </a:buClr>
              <a:buFont typeface="Wingdings 3" charset="2"/>
              <a:buChar char=""/>
            </a:pPr>
            <a:r>
              <a:rPr lang="en-US" altLang="en-US" sz="2800" dirty="0">
                <a:solidFill>
                  <a:schemeClr val="tx1">
                    <a:lumMod val="75000"/>
                    <a:lumOff val="25000"/>
                  </a:schemeClr>
                </a:solidFill>
              </a:rPr>
              <a:t>Improve data and create new data products</a:t>
            </a:r>
          </a:p>
          <a:p>
            <a:pPr marL="342900" indent="-342900">
              <a:lnSpc>
                <a:spcPct val="80000"/>
              </a:lnSpc>
              <a:spcBef>
                <a:spcPts val="1000"/>
              </a:spcBef>
              <a:spcAft>
                <a:spcPts val="1800"/>
              </a:spcAft>
              <a:buClr>
                <a:schemeClr val="accent1"/>
              </a:buClr>
              <a:buFont typeface="Wingdings 3" charset="2"/>
              <a:buChar char=""/>
            </a:pPr>
            <a:r>
              <a:rPr lang="en-US" altLang="en-US" sz="2800" dirty="0">
                <a:solidFill>
                  <a:schemeClr val="tx1">
                    <a:lumMod val="75000"/>
                    <a:lumOff val="25000"/>
                  </a:schemeClr>
                </a:solidFill>
              </a:rPr>
              <a:t>Expand Census Bureau’s research community</a:t>
            </a:r>
          </a:p>
          <a:p>
            <a:pPr marL="342900" indent="-342900">
              <a:lnSpc>
                <a:spcPct val="80000"/>
              </a:lnSpc>
              <a:spcBef>
                <a:spcPts val="1000"/>
              </a:spcBef>
              <a:spcAft>
                <a:spcPts val="1800"/>
              </a:spcAft>
              <a:buClr>
                <a:schemeClr val="accent1"/>
              </a:buClr>
              <a:buFont typeface="Wingdings 3" charset="2"/>
              <a:buChar char=""/>
            </a:pPr>
            <a:r>
              <a:rPr lang="en-US" altLang="en-US" sz="2800" dirty="0" smtClean="0">
                <a:solidFill>
                  <a:schemeClr val="tx1">
                    <a:lumMod val="75000"/>
                    <a:lumOff val="25000"/>
                  </a:schemeClr>
                </a:solidFill>
              </a:rPr>
              <a:t>Provide access to microdata while maintaining confidentiality</a:t>
            </a:r>
            <a:endParaRPr lang="en-US" altLang="en-US" sz="2800" dirty="0">
              <a:solidFill>
                <a:schemeClr val="tx1">
                  <a:lumMod val="75000"/>
                  <a:lumOff val="25000"/>
                </a:schemeClr>
              </a:solidFill>
            </a:endParaRPr>
          </a:p>
        </p:txBody>
      </p:sp>
    </p:spTree>
    <p:extLst>
      <p:ext uri="{BB962C8B-B14F-4D97-AF65-F5344CB8AC3E}">
        <p14:creationId xmlns:p14="http://schemas.microsoft.com/office/powerpoint/2010/main" val="28630841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624110"/>
            <a:ext cx="8915399" cy="675301"/>
          </a:xfrm>
        </p:spPr>
        <p:txBody>
          <a:bodyPr/>
          <a:lstStyle/>
          <a:p>
            <a:r>
              <a:rPr lang="en-US" dirty="0" smtClean="0"/>
              <a:t>Directly Available data</a:t>
            </a:r>
            <a:endParaRPr lang="en-US" dirty="0"/>
          </a:p>
        </p:txBody>
      </p:sp>
      <p:pic>
        <p:nvPicPr>
          <p:cNvPr id="1034" name="Picture 10" descr="http://libkcad.ferris.edu/images/nchsh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195" y="1460835"/>
            <a:ext cx="9145141" cy="19721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ational Center for Health Statistics "/>
          <p:cNvPicPr>
            <a:picLocks noChangeAspect="1" noChangeArrowheads="1"/>
          </p:cNvPicPr>
          <p:nvPr/>
        </p:nvPicPr>
        <p:blipFill rotWithShape="1">
          <a:blip r:embed="rId4">
            <a:extLst>
              <a:ext uri="{28A0092B-C50C-407E-A947-70E740481C1C}">
                <a14:useLocalDpi xmlns:a14="http://schemas.microsoft.com/office/drawing/2010/main" val="0"/>
              </a:ext>
            </a:extLst>
          </a:blip>
          <a:srcRect l="2823" t="44798" r="73744" b="13194"/>
          <a:stretch/>
        </p:blipFill>
        <p:spPr bwMode="auto">
          <a:xfrm>
            <a:off x="9150653" y="1692944"/>
            <a:ext cx="1074821" cy="75397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scholarlykitchen.files.wordpress.com/2015/02/ahrq2.png"/>
          <p:cNvPicPr>
            <a:picLocks noChangeAspect="1" noChangeArrowheads="1"/>
          </p:cNvPicPr>
          <p:nvPr/>
        </p:nvPicPr>
        <p:blipFill rotWithShape="1">
          <a:blip r:embed="rId5">
            <a:extLst>
              <a:ext uri="{28A0092B-C50C-407E-A947-70E740481C1C}">
                <a14:useLocalDpi xmlns:a14="http://schemas.microsoft.com/office/drawing/2010/main" val="0"/>
              </a:ext>
            </a:extLst>
          </a:blip>
          <a:srcRect l="11829" t="8493" r="13095" b="1894"/>
          <a:stretch/>
        </p:blipFill>
        <p:spPr bwMode="auto">
          <a:xfrm>
            <a:off x="6492577" y="3665120"/>
            <a:ext cx="4656686" cy="224985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census.gov/popclock/images/census-logo-whiteBG.png"/>
          <p:cNvPicPr>
            <a:picLocks noChangeAspect="1" noChangeArrowheads="1"/>
          </p:cNvPicPr>
          <p:nvPr/>
        </p:nvPicPr>
        <p:blipFill rotWithShape="1">
          <a:blip r:embed="rId6">
            <a:extLst>
              <a:ext uri="{28A0092B-C50C-407E-A947-70E740481C1C}">
                <a14:useLocalDpi xmlns:a14="http://schemas.microsoft.com/office/drawing/2010/main" val="0"/>
              </a:ext>
            </a:extLst>
          </a:blip>
          <a:srcRect l="5494" t="22880" r="5693" b="20568"/>
          <a:stretch/>
        </p:blipFill>
        <p:spPr bwMode="auto">
          <a:xfrm>
            <a:off x="1651196" y="3594435"/>
            <a:ext cx="5005137" cy="2390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8143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624110"/>
            <a:ext cx="8915399" cy="675301"/>
          </a:xfrm>
        </p:spPr>
        <p:txBody>
          <a:bodyPr/>
          <a:lstStyle/>
          <a:p>
            <a:r>
              <a:rPr lang="en-US" dirty="0" smtClean="0"/>
              <a:t>Available data</a:t>
            </a:r>
            <a:endParaRPr lang="en-US" dirty="0"/>
          </a:p>
        </p:txBody>
      </p:sp>
      <p:sp>
        <p:nvSpPr>
          <p:cNvPr id="5" name="Text Placeholder 4"/>
          <p:cNvSpPr>
            <a:spLocks noGrp="1"/>
          </p:cNvSpPr>
          <p:nvPr>
            <p:ph type="body" idx="1"/>
          </p:nvPr>
        </p:nvSpPr>
        <p:spPr>
          <a:xfrm>
            <a:off x="6256331" y="656195"/>
            <a:ext cx="3999001" cy="576262"/>
          </a:xfrm>
        </p:spPr>
        <p:txBody>
          <a:bodyPr/>
          <a:lstStyle/>
          <a:p>
            <a:r>
              <a:rPr lang="en-US" dirty="0" smtClean="0"/>
              <a:t>Federal Partners</a:t>
            </a:r>
            <a:endParaRPr lang="en-US" dirty="0"/>
          </a:p>
        </p:txBody>
      </p:sp>
      <p:sp>
        <p:nvSpPr>
          <p:cNvPr id="6" name="Content Placeholder 5"/>
          <p:cNvSpPr>
            <a:spLocks noGrp="1"/>
          </p:cNvSpPr>
          <p:nvPr>
            <p:ph sz="half" idx="2"/>
          </p:nvPr>
        </p:nvSpPr>
        <p:spPr>
          <a:xfrm>
            <a:off x="2589212" y="1732547"/>
            <a:ext cx="9201735" cy="4604085"/>
          </a:xfrm>
        </p:spPr>
        <p:txBody>
          <a:bodyPr>
            <a:normAutofit/>
          </a:bodyPr>
          <a:lstStyle/>
          <a:p>
            <a:r>
              <a:rPr lang="en-US" dirty="0" smtClean="0"/>
              <a:t>National Crime Victimization Survey</a:t>
            </a:r>
          </a:p>
          <a:p>
            <a:r>
              <a:rPr lang="en-US" dirty="0" smtClean="0"/>
              <a:t>Bureau of Labor Statistics</a:t>
            </a:r>
          </a:p>
          <a:p>
            <a:r>
              <a:rPr lang="en-US" dirty="0" smtClean="0"/>
              <a:t>Commodity Flow Survey</a:t>
            </a:r>
          </a:p>
          <a:p>
            <a:r>
              <a:rPr lang="en-US" dirty="0" smtClean="0"/>
              <a:t>Manufacturing Energy Consumption Survey</a:t>
            </a:r>
          </a:p>
          <a:p>
            <a:r>
              <a:rPr lang="en-US" dirty="0" smtClean="0"/>
              <a:t>Pollution Abatement Cost &amp; Expenditures</a:t>
            </a:r>
          </a:p>
          <a:p>
            <a:r>
              <a:rPr lang="en-US" dirty="0" smtClean="0"/>
              <a:t>Business R&amp;D and Innovation Survey</a:t>
            </a:r>
          </a:p>
          <a:p>
            <a:r>
              <a:rPr lang="en-US" dirty="0" smtClean="0"/>
              <a:t>National Survey of College Graduates</a:t>
            </a:r>
          </a:p>
          <a:p>
            <a:r>
              <a:rPr lang="en-US" dirty="0" smtClean="0"/>
              <a:t>Social Security Administration </a:t>
            </a:r>
            <a:r>
              <a:rPr lang="en-US" dirty="0" err="1" smtClean="0"/>
              <a:t>Numident</a:t>
            </a:r>
            <a:r>
              <a:rPr lang="en-US" dirty="0" smtClean="0"/>
              <a:t> (Application) file</a:t>
            </a:r>
          </a:p>
          <a:p>
            <a:r>
              <a:rPr lang="en-US" dirty="0" smtClean="0"/>
              <a:t>Current Population Survey Food Security Supplement</a:t>
            </a:r>
          </a:p>
          <a:p>
            <a:r>
              <a:rPr lang="en-US" dirty="0" smtClean="0"/>
              <a:t>Housing and Urban Development</a:t>
            </a:r>
          </a:p>
          <a:p>
            <a:endParaRPr lang="en-US" dirty="0"/>
          </a:p>
        </p:txBody>
      </p:sp>
    </p:spTree>
    <p:extLst>
      <p:ext uri="{BB962C8B-B14F-4D97-AF65-F5344CB8AC3E}">
        <p14:creationId xmlns:p14="http://schemas.microsoft.com/office/powerpoint/2010/main" val="35807686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altLang="en-US" sz="4000" dirty="0"/>
              <a:t>Key Demographic Surveys</a:t>
            </a:r>
            <a:br>
              <a:rPr lang="en-US" altLang="en-US" sz="4000" dirty="0"/>
            </a:br>
            <a:r>
              <a:rPr lang="en-US" altLang="en-US" sz="4000" dirty="0"/>
              <a:t>&amp; Censuses</a:t>
            </a:r>
          </a:p>
        </p:txBody>
      </p:sp>
      <p:sp>
        <p:nvSpPr>
          <p:cNvPr id="171011" name="Rectangle 3"/>
          <p:cNvSpPr>
            <a:spLocks noGrp="1" noChangeArrowheads="1"/>
          </p:cNvSpPr>
          <p:nvPr>
            <p:ph idx="1"/>
          </p:nvPr>
        </p:nvSpPr>
        <p:spPr>
          <a:xfrm>
            <a:off x="2589211" y="2133600"/>
            <a:ext cx="9073400" cy="377762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ltLang="en-US" sz="2800" dirty="0" smtClean="0">
                <a:effectLst/>
              </a:rPr>
              <a:t>Decennial Census of Population </a:t>
            </a:r>
            <a:r>
              <a:rPr lang="en-US" altLang="en-US" sz="2800" dirty="0"/>
              <a:t>&amp;</a:t>
            </a:r>
            <a:r>
              <a:rPr lang="en-US" altLang="en-US" sz="2800" dirty="0" smtClean="0">
                <a:effectLst/>
              </a:rPr>
              <a:t> </a:t>
            </a:r>
            <a:r>
              <a:rPr lang="en-US" altLang="en-US" sz="2800" dirty="0" smtClean="0">
                <a:effectLst/>
              </a:rPr>
              <a:t>Housing </a:t>
            </a:r>
            <a:r>
              <a:rPr lang="en-US" altLang="en-US" sz="2800" dirty="0" smtClean="0">
                <a:effectLst/>
              </a:rPr>
              <a:t>(1970)</a:t>
            </a:r>
            <a:endParaRPr lang="en-US" altLang="en-US" sz="2800" dirty="0" smtClean="0">
              <a:effectLst/>
            </a:endParaRPr>
          </a:p>
          <a:p>
            <a:r>
              <a:rPr lang="en-US" altLang="en-US" sz="2800" dirty="0" smtClean="0">
                <a:effectLst/>
              </a:rPr>
              <a:t>American Community Survey (</a:t>
            </a:r>
            <a:r>
              <a:rPr lang="en-US" altLang="en-US" sz="2800" dirty="0" smtClean="0">
                <a:effectLst/>
              </a:rPr>
              <a:t>1996)</a:t>
            </a:r>
            <a:endParaRPr lang="en-US" altLang="en-US" sz="2800" dirty="0" smtClean="0">
              <a:effectLst/>
            </a:endParaRPr>
          </a:p>
          <a:p>
            <a:r>
              <a:rPr lang="en-US" altLang="en-US" sz="2800" dirty="0" smtClean="0">
                <a:effectLst/>
              </a:rPr>
              <a:t>Current Population Survey (</a:t>
            </a:r>
            <a:r>
              <a:rPr lang="en-US" altLang="en-US" sz="2800" dirty="0" smtClean="0">
                <a:effectLst/>
              </a:rPr>
              <a:t>1967)</a:t>
            </a:r>
            <a:endParaRPr lang="en-US" altLang="en-US" sz="2800" dirty="0" smtClean="0">
              <a:effectLst/>
            </a:endParaRPr>
          </a:p>
          <a:p>
            <a:r>
              <a:rPr lang="en-US" altLang="en-US" sz="2800" dirty="0" smtClean="0">
                <a:effectLst/>
              </a:rPr>
              <a:t>Survey of Income &amp; Program Participation (1984)</a:t>
            </a:r>
          </a:p>
          <a:p>
            <a:r>
              <a:rPr lang="en-US" altLang="en-US" sz="2800" dirty="0" smtClean="0">
                <a:effectLst/>
              </a:rPr>
              <a:t>American Housing Survey (1984)</a:t>
            </a:r>
          </a:p>
          <a:p>
            <a:r>
              <a:rPr lang="en-US" altLang="en-US" sz="2800" dirty="0" smtClean="0">
                <a:effectLst/>
              </a:rPr>
              <a:t>National Longitudinal Survey (1966)</a:t>
            </a:r>
            <a:endParaRPr lang="en-US" altLang="en-US" sz="2800" dirty="0" smtClean="0">
              <a:effectLst/>
            </a:endParaRPr>
          </a:p>
        </p:txBody>
      </p:sp>
    </p:spTree>
    <p:extLst>
      <p:ext uri="{BB962C8B-B14F-4D97-AF65-F5344CB8AC3E}">
        <p14:creationId xmlns:p14="http://schemas.microsoft.com/office/powerpoint/2010/main" val="17060984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American Community Survey</a:t>
            </a:r>
            <a:endParaRPr lang="en-US" dirty="0"/>
          </a:p>
        </p:txBody>
      </p:sp>
      <p:sp>
        <p:nvSpPr>
          <p:cNvPr id="3" name="Content Placeholder 2"/>
          <p:cNvSpPr>
            <a:spLocks noGrp="1"/>
          </p:cNvSpPr>
          <p:nvPr>
            <p:ph idx="1"/>
          </p:nvPr>
        </p:nvSpPr>
        <p:spPr/>
        <p:txBody>
          <a:bodyPr>
            <a:noAutofit/>
          </a:bodyPr>
          <a:lstStyle/>
          <a:p>
            <a:r>
              <a:rPr lang="en-US" altLang="en-US" sz="2800" b="0" dirty="0" smtClean="0"/>
              <a:t>All surveys with all information collected </a:t>
            </a:r>
          </a:p>
          <a:p>
            <a:pPr lvl="1"/>
            <a:r>
              <a:rPr lang="en-US" altLang="en-US" sz="2400" b="0" dirty="0" smtClean="0"/>
              <a:t>Household or person-level data</a:t>
            </a:r>
          </a:p>
          <a:p>
            <a:pPr lvl="1"/>
            <a:r>
              <a:rPr lang="en-US" altLang="en-US" sz="2400" b="0" dirty="0" smtClean="0"/>
              <a:t>Detailed geography (census block)</a:t>
            </a:r>
          </a:p>
          <a:p>
            <a:pPr lvl="1"/>
            <a:r>
              <a:rPr lang="en-US" altLang="en-US" sz="2400" b="0" dirty="0" smtClean="0"/>
              <a:t>No top or bottom coding</a:t>
            </a:r>
          </a:p>
          <a:p>
            <a:r>
              <a:rPr lang="en-US" altLang="en-US" sz="2800" b="0" dirty="0" smtClean="0"/>
              <a:t>Can </a:t>
            </a:r>
            <a:r>
              <a:rPr lang="en-US" altLang="en-US" sz="2800" b="0" dirty="0" smtClean="0"/>
              <a:t>be linked to other data sources, where feasible and permissible</a:t>
            </a:r>
            <a:endParaRPr lang="en-US" altLang="en-US" sz="2800" dirty="0" smtClean="0"/>
          </a:p>
        </p:txBody>
      </p:sp>
    </p:spTree>
    <p:extLst>
      <p:ext uri="{BB962C8B-B14F-4D97-AF65-F5344CB8AC3E}">
        <p14:creationId xmlns:p14="http://schemas.microsoft.com/office/powerpoint/2010/main" val="42935488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Wisp">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298</TotalTime>
  <Words>2462</Words>
  <Application>Microsoft Office PowerPoint</Application>
  <PresentationFormat>Widescreen</PresentationFormat>
  <Paragraphs>381</Paragraphs>
  <Slides>29</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Century Gothic</vt:lpstr>
      <vt:lpstr>Times New Roman</vt:lpstr>
      <vt:lpstr>Wingdings</vt:lpstr>
      <vt:lpstr>Wingdings 3</vt:lpstr>
      <vt:lpstr>Wisp</vt:lpstr>
      <vt:lpstr>Federal Statistical Research Data Center</vt:lpstr>
      <vt:lpstr>PowerPoint Presentation</vt:lpstr>
      <vt:lpstr>RDCs as partnerships</vt:lpstr>
      <vt:lpstr>PowerPoint Presentation</vt:lpstr>
      <vt:lpstr>PowerPoint Presentation</vt:lpstr>
      <vt:lpstr>Directly Available data</vt:lpstr>
      <vt:lpstr>Available data</vt:lpstr>
      <vt:lpstr>Key Demographic Surveys &amp; Censuses</vt:lpstr>
      <vt:lpstr>American Community Survey</vt:lpstr>
      <vt:lpstr>Longitudinal Business Database</vt:lpstr>
      <vt:lpstr>Confidential Versions of Your Favorite Public Use Datasets</vt:lpstr>
      <vt:lpstr>Decennial Census  1970, 1980, 1990 &amp; 2000 </vt:lpstr>
      <vt:lpstr>Decennial Census</vt:lpstr>
      <vt:lpstr>NHIS: Health Topics</vt:lpstr>
      <vt:lpstr>What can you do with it? </vt:lpstr>
      <vt:lpstr>Big Issues</vt:lpstr>
      <vt:lpstr>What does the Center  L       k Like?</vt:lpstr>
      <vt:lpstr>RDC Research Environment</vt:lpstr>
      <vt:lpstr>PowerPoint Presentation</vt:lpstr>
      <vt:lpstr>II.  Development of a formal RDC proposal</vt:lpstr>
      <vt:lpstr>Preliminary proposal information in CES proposal management system</vt:lpstr>
      <vt:lpstr>3. Predominant Purpose Statement (PPS)</vt:lpstr>
      <vt:lpstr>Proposal Submission</vt:lpstr>
      <vt:lpstr>III.  Proposal review</vt:lpstr>
      <vt:lpstr>III. Proposal review</vt:lpstr>
      <vt:lpstr>IV.  Post project approval</vt:lpstr>
      <vt:lpstr>What Do We Need</vt:lpstr>
      <vt:lpstr>Research Proposals</vt:lpstr>
      <vt:lpstr>Partners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Statistical Research Data Center</dc:title>
  <dc:creator>Steven Dick</dc:creator>
  <cp:lastModifiedBy>Steven Dick</cp:lastModifiedBy>
  <cp:revision>24</cp:revision>
  <dcterms:created xsi:type="dcterms:W3CDTF">2016-05-11T11:02:33Z</dcterms:created>
  <dcterms:modified xsi:type="dcterms:W3CDTF">2016-05-11T16:11:48Z</dcterms:modified>
</cp:coreProperties>
</file>