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custDataLst>
    <p:tags r:id="rId23"/>
  </p:custDataLst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 indent="2286000">
      <a:defRPr>
        <a:latin typeface="Calibri"/>
        <a:ea typeface="Calibri"/>
        <a:cs typeface="Calibri"/>
        <a:sym typeface="Calibri"/>
      </a:defRPr>
    </a:lvl6pPr>
    <a:lvl7pPr indent="2743200">
      <a:defRPr>
        <a:latin typeface="Calibri"/>
        <a:ea typeface="Calibri"/>
        <a:cs typeface="Calibri"/>
        <a:sym typeface="Calibri"/>
      </a:defRPr>
    </a:lvl7pPr>
    <a:lvl8pPr indent="3200400">
      <a:defRPr>
        <a:latin typeface="Calibri"/>
        <a:ea typeface="Calibri"/>
        <a:cs typeface="Calibri"/>
        <a:sym typeface="Calibri"/>
      </a:defRPr>
    </a:lvl8pPr>
    <a:lvl9pPr indent="3657600">
      <a:defRPr>
        <a:latin typeface="Calibri"/>
        <a:ea typeface="Calibri"/>
        <a:cs typeface="Calibri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4" name="Shape 2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98723639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4400" b="1"/>
              <a:t>Title Text</a:t>
            </a:r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9" name="Shape 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4400" b="1"/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4400" b="1"/>
              <a:t>Title Text</a:t>
            </a:r>
          </a:p>
        </p:txBody>
      </p:sp>
      <p:sp>
        <p:nvSpPr>
          <p:cNvPr id="16" name="Shape 1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17" name="Shape 1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4400" b="1"/>
              <a:t>Title Text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png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0" y="6235700"/>
            <a:ext cx="9144000" cy="6223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457200" y="92076"/>
            <a:ext cx="8229600" cy="1508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 b="0"/>
            </a:pPr>
            <a:r>
              <a:rPr sz="4400" b="1"/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 b="1">
                <a:solidFill>
                  <a:srgbClr val="888888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 spd="med"/>
  <p:txStyles>
    <p:titleStyle>
      <a:lvl1pPr algn="ctr">
        <a:defRPr sz="4400" b="1">
          <a:latin typeface="Arial"/>
          <a:ea typeface="Arial"/>
          <a:cs typeface="Arial"/>
          <a:sym typeface="Arial"/>
        </a:defRPr>
      </a:lvl1pPr>
      <a:lvl2pPr algn="ctr">
        <a:defRPr sz="4400" b="1">
          <a:latin typeface="Arial"/>
          <a:ea typeface="Arial"/>
          <a:cs typeface="Arial"/>
          <a:sym typeface="Arial"/>
        </a:defRPr>
      </a:lvl2pPr>
      <a:lvl3pPr algn="ctr">
        <a:defRPr sz="4400" b="1">
          <a:latin typeface="Arial"/>
          <a:ea typeface="Arial"/>
          <a:cs typeface="Arial"/>
          <a:sym typeface="Arial"/>
        </a:defRPr>
      </a:lvl3pPr>
      <a:lvl4pPr algn="ctr">
        <a:defRPr sz="4400" b="1">
          <a:latin typeface="Arial"/>
          <a:ea typeface="Arial"/>
          <a:cs typeface="Arial"/>
          <a:sym typeface="Arial"/>
        </a:defRPr>
      </a:lvl4pPr>
      <a:lvl5pPr algn="ctr">
        <a:defRPr sz="4400" b="1">
          <a:latin typeface="Arial"/>
          <a:ea typeface="Arial"/>
          <a:cs typeface="Arial"/>
          <a:sym typeface="Arial"/>
        </a:defRPr>
      </a:lvl5pPr>
      <a:lvl6pPr algn="ctr">
        <a:defRPr sz="4400" b="1">
          <a:latin typeface="Arial"/>
          <a:ea typeface="Arial"/>
          <a:cs typeface="Arial"/>
          <a:sym typeface="Arial"/>
        </a:defRPr>
      </a:lvl6pPr>
      <a:lvl7pPr algn="ctr">
        <a:defRPr sz="4400" b="1">
          <a:latin typeface="Arial"/>
          <a:ea typeface="Arial"/>
          <a:cs typeface="Arial"/>
          <a:sym typeface="Arial"/>
        </a:defRPr>
      </a:lvl7pPr>
      <a:lvl8pPr algn="ctr">
        <a:defRPr sz="4400" b="1">
          <a:latin typeface="Arial"/>
          <a:ea typeface="Arial"/>
          <a:cs typeface="Arial"/>
          <a:sym typeface="Arial"/>
        </a:defRPr>
      </a:lvl8pPr>
      <a:lvl9pPr algn="ctr">
        <a:defRPr sz="4400" b="1">
          <a:latin typeface="Arial"/>
          <a:ea typeface="Arial"/>
          <a:cs typeface="Arial"/>
          <a:sym typeface="Arial"/>
        </a:defRPr>
      </a:lvl9pPr>
    </p:titleStyle>
    <p:bodyStyle>
      <a:lvl1pPr marL="342900" indent="-342900">
        <a:spcBef>
          <a:spcPts val="700"/>
        </a:spcBef>
        <a:buSzPct val="100000"/>
        <a:buFont typeface="Wingdings"/>
        <a:buChar char="▪"/>
        <a:defRPr sz="3200">
          <a:latin typeface="Calibri"/>
          <a:ea typeface="Calibri"/>
          <a:cs typeface="Calibri"/>
          <a:sym typeface="Calibri"/>
        </a:defRPr>
      </a:lvl1pPr>
      <a:lvl2pPr marL="783771" indent="-326571">
        <a:spcBef>
          <a:spcPts val="700"/>
        </a:spcBef>
        <a:buSzPct val="100000"/>
        <a:buFont typeface="Wingdings"/>
        <a:buChar char="▪"/>
        <a:defRPr sz="3200">
          <a:latin typeface="Calibri"/>
          <a:ea typeface="Calibri"/>
          <a:cs typeface="Calibri"/>
          <a:sym typeface="Calibri"/>
        </a:defRPr>
      </a:lvl2pPr>
      <a:lvl3pPr marL="1219200" indent="-304800">
        <a:spcBef>
          <a:spcPts val="700"/>
        </a:spcBef>
        <a:buSzPct val="100000"/>
        <a:buFont typeface="Wingdings"/>
        <a:buChar char="▪"/>
        <a:defRPr sz="3200">
          <a:latin typeface="Calibri"/>
          <a:ea typeface="Calibri"/>
          <a:cs typeface="Calibri"/>
          <a:sym typeface="Calibri"/>
        </a:defRPr>
      </a:lvl3pPr>
      <a:lvl4pPr marL="1737360" indent="-365760">
        <a:spcBef>
          <a:spcPts val="700"/>
        </a:spcBef>
        <a:buSzPct val="100000"/>
        <a:buFont typeface="Wingdings"/>
        <a:buChar char="▪"/>
        <a:defRPr sz="3200">
          <a:latin typeface="Calibri"/>
          <a:ea typeface="Calibri"/>
          <a:cs typeface="Calibri"/>
          <a:sym typeface="Calibri"/>
        </a:defRPr>
      </a:lvl4pPr>
      <a:lvl5pPr marL="2194560" indent="-365760">
        <a:spcBef>
          <a:spcPts val="700"/>
        </a:spcBef>
        <a:buSzPct val="100000"/>
        <a:buFont typeface="Wingdings"/>
        <a:buChar char="▪"/>
        <a:defRPr sz="3200">
          <a:latin typeface="Calibri"/>
          <a:ea typeface="Calibri"/>
          <a:cs typeface="Calibri"/>
          <a:sym typeface="Calibri"/>
        </a:defRPr>
      </a:lvl5pPr>
      <a:lvl6pPr marL="2651760" indent="-365760">
        <a:spcBef>
          <a:spcPts val="700"/>
        </a:spcBef>
        <a:buSzPct val="100000"/>
        <a:buFont typeface="Wingdings"/>
        <a:buChar char="•"/>
        <a:defRPr sz="3200">
          <a:latin typeface="Calibri"/>
          <a:ea typeface="Calibri"/>
          <a:cs typeface="Calibri"/>
          <a:sym typeface="Calibri"/>
        </a:defRPr>
      </a:lvl6pPr>
      <a:lvl7pPr marL="3108960" indent="-365760">
        <a:spcBef>
          <a:spcPts val="700"/>
        </a:spcBef>
        <a:buSzPct val="100000"/>
        <a:buFont typeface="Wingdings"/>
        <a:buChar char="•"/>
        <a:defRPr sz="3200">
          <a:latin typeface="Calibri"/>
          <a:ea typeface="Calibri"/>
          <a:cs typeface="Calibri"/>
          <a:sym typeface="Calibri"/>
        </a:defRPr>
      </a:lvl7pPr>
      <a:lvl8pPr marL="3566159" indent="-365759">
        <a:spcBef>
          <a:spcPts val="700"/>
        </a:spcBef>
        <a:buSzPct val="100000"/>
        <a:buFont typeface="Wingdings"/>
        <a:buChar char="•"/>
        <a:defRPr sz="3200">
          <a:latin typeface="Calibri"/>
          <a:ea typeface="Calibri"/>
          <a:cs typeface="Calibri"/>
          <a:sym typeface="Calibri"/>
        </a:defRPr>
      </a:lvl8pPr>
      <a:lvl9pPr marL="4023359" indent="-365759">
        <a:spcBef>
          <a:spcPts val="700"/>
        </a:spcBef>
        <a:buSzPct val="100000"/>
        <a:buFont typeface="Wingdings"/>
        <a:buChar char="•"/>
        <a:defRPr sz="32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 b="1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 b="1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 b="1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 b="1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 b="1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200" b="1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200" b="1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200" b="1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200" b="1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rdc/B2AccessMod/ACs220.htm" TargetMode="External"/><Relationship Id="rId2" Type="http://schemas.openxmlformats.org/officeDocument/2006/relationships/hyperlink" Target="http://meps.ahrq.gov/mepsweb/data_stats/onsite_datacenter.js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ls.gov/bls/blsresda.htm" TargetMode="External"/><Relationship Id="rId4" Type="http://schemas.openxmlformats.org/officeDocument/2006/relationships/hyperlink" Target="http://www.census.gov/ces/rdcresearch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ideas.repec.org/s/cen/wpaper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nchs/r&amp;d/rdc.htm" TargetMode="External"/><Relationship Id="rId7" Type="http://schemas.openxmlformats.org/officeDocument/2006/relationships/hyperlink" Target="mailto:barbara.a.downs@census.gov" TargetMode="External"/><Relationship Id="rId2" Type="http://schemas.openxmlformats.org/officeDocument/2006/relationships/hyperlink" Target="http://www.census.gov/fsrd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hawn.d.klimek@census.gov" TargetMode="External"/><Relationship Id="rId5" Type="http://schemas.openxmlformats.org/officeDocument/2006/relationships/hyperlink" Target="http://www.bls.gov/bls/blsresda.htm" TargetMode="External"/><Relationship Id="rId4" Type="http://schemas.openxmlformats.org/officeDocument/2006/relationships/hyperlink" Target="http://www.meps.ahrq.gov/mepsweb/data_stats/onsite_datacenter.isp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2743200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4400" b="1"/>
              <a:t>Using Census Data at the Federal Statistical Research Data Centers</a:t>
            </a:r>
          </a:p>
        </p:txBody>
      </p:sp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/>
          <a:p>
            <a:pPr lvl="0" defTabSz="841247">
              <a:lnSpc>
                <a:spcPct val="90000"/>
              </a:lnSpc>
              <a:spcBef>
                <a:spcPts val="1400"/>
              </a:spcBef>
              <a:defRPr sz="1800">
                <a:solidFill>
                  <a:srgbClr val="000000"/>
                </a:solidFill>
              </a:defRPr>
            </a:pPr>
            <a:r>
              <a:rPr sz="2484" b="1" dirty="0">
                <a:solidFill>
                  <a:srgbClr val="888888"/>
                </a:solidFill>
              </a:rPr>
              <a:t>Barbara A. </a:t>
            </a:r>
            <a:r>
              <a:rPr sz="2484" b="1" dirty="0" smtClean="0">
                <a:solidFill>
                  <a:srgbClr val="888888"/>
                </a:solidFill>
              </a:rPr>
              <a:t>Downs </a:t>
            </a:r>
            <a:endParaRPr lang="en-US" sz="2484" b="1" dirty="0" smtClean="0">
              <a:solidFill>
                <a:srgbClr val="888888"/>
              </a:solidFill>
            </a:endParaRPr>
          </a:p>
          <a:p>
            <a:pPr lvl="0" defTabSz="841247">
              <a:lnSpc>
                <a:spcPct val="90000"/>
              </a:lnSpc>
              <a:spcBef>
                <a:spcPts val="1400"/>
              </a:spcBef>
              <a:defRPr sz="1800">
                <a:solidFill>
                  <a:srgbClr val="000000"/>
                </a:solidFill>
              </a:defRPr>
            </a:pPr>
            <a:r>
              <a:rPr lang="en-US" sz="2484" b="1" dirty="0" smtClean="0">
                <a:solidFill>
                  <a:srgbClr val="888888"/>
                </a:solidFill>
              </a:rPr>
              <a:t>Director, FSRDC</a:t>
            </a:r>
            <a:endParaRPr sz="2484" dirty="0">
              <a:solidFill>
                <a:srgbClr val="888888"/>
              </a:solidFill>
            </a:endParaRPr>
          </a:p>
          <a:p>
            <a:pPr lvl="0" defTabSz="841247">
              <a:lnSpc>
                <a:spcPct val="90000"/>
              </a:lnSpc>
              <a:spcBef>
                <a:spcPts val="1400"/>
              </a:spcBef>
              <a:defRPr sz="1800">
                <a:solidFill>
                  <a:srgbClr val="000000"/>
                </a:solidFill>
              </a:defRPr>
            </a:pPr>
            <a:r>
              <a:rPr sz="2484" b="1" dirty="0">
                <a:solidFill>
                  <a:srgbClr val="888888"/>
                </a:solidFill>
              </a:rPr>
              <a:t>Center for Economic Studies</a:t>
            </a:r>
            <a:endParaRPr sz="2484" dirty="0">
              <a:solidFill>
                <a:srgbClr val="888888"/>
              </a:solidFill>
            </a:endParaRPr>
          </a:p>
          <a:p>
            <a:pPr lvl="0" defTabSz="841247">
              <a:lnSpc>
                <a:spcPct val="90000"/>
              </a:lnSpc>
              <a:spcBef>
                <a:spcPts val="1400"/>
              </a:spcBef>
              <a:defRPr sz="1800">
                <a:solidFill>
                  <a:srgbClr val="000000"/>
                </a:solidFill>
              </a:defRPr>
            </a:pPr>
            <a:r>
              <a:rPr sz="2484" b="1" dirty="0">
                <a:solidFill>
                  <a:srgbClr val="888888"/>
                </a:solidFill>
              </a:rPr>
              <a:t>U.S. Census Bureau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lvl="0">
              <a:defRPr sz="1800" b="0"/>
            </a:pPr>
            <a:r>
              <a:rPr sz="4900" b="1" dirty="0"/>
              <a:t>FSRDC Environment</a:t>
            </a:r>
            <a:r>
              <a:rPr sz="3900" b="1" dirty="0"/>
              <a:t/>
            </a:r>
            <a:br>
              <a:rPr sz="3900" b="1" dirty="0"/>
            </a:br>
            <a:r>
              <a:rPr sz="3200" b="1" dirty="0"/>
              <a:t>Physical Security</a:t>
            </a:r>
          </a:p>
        </p:txBody>
      </p:sp>
      <p:sp>
        <p:nvSpPr>
          <p:cNvPr id="54" name="Shape 5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900" dirty="0"/>
              <a:t>Secure Census facility within host institution</a:t>
            </a:r>
          </a:p>
          <a:p>
            <a:pPr lvl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900" dirty="0"/>
              <a:t>Census employee on-site at all FSRDCs</a:t>
            </a:r>
          </a:p>
          <a:p>
            <a:pPr lvl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900" dirty="0"/>
              <a:t>Authorized personnel only</a:t>
            </a:r>
          </a:p>
          <a:p>
            <a:pPr lvl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900" dirty="0"/>
              <a:t>Researcher Special Sworn Status 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500" dirty="0"/>
              <a:t>Requires moderate level background check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500" dirty="0"/>
              <a:t>Oath of confidentiality is for life</a:t>
            </a:r>
          </a:p>
          <a:p>
            <a:pPr lvl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900" dirty="0"/>
              <a:t>Data accessed via secure connection from thin client device to Census data facility in Bowie, MD</a:t>
            </a:r>
          </a:p>
          <a:p>
            <a:pPr lvl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900" dirty="0"/>
              <a:t>Printing strictly controlled</a:t>
            </a:r>
          </a:p>
          <a:p>
            <a:pPr lvl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900" dirty="0"/>
              <a:t>No internet access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lvl="0">
              <a:defRPr sz="1800" b="0"/>
            </a:pPr>
            <a:r>
              <a:rPr sz="4900" b="1" dirty="0"/>
              <a:t>FSRDC Environment</a:t>
            </a:r>
            <a:r>
              <a:rPr sz="3900" b="1" dirty="0"/>
              <a:t/>
            </a:r>
            <a:br>
              <a:rPr sz="3900" b="1" dirty="0"/>
            </a:br>
            <a:r>
              <a:rPr sz="3200" b="1" dirty="0"/>
              <a:t>Collaboration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  <a:defRPr sz="1800"/>
            </a:pPr>
            <a:r>
              <a:rPr sz="3200" dirty="0"/>
              <a:t>Each project has “home” FSRDC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800" dirty="0"/>
              <a:t>Researchers may collaborate across FSRDCs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800" dirty="0"/>
              <a:t>Projects may move “homes” as researchers relocate</a:t>
            </a:r>
          </a:p>
          <a:p>
            <a:pPr lvl="0">
              <a:buFont typeface="Arial" panose="020B0604020202020204" pitchFamily="34" charset="0"/>
              <a:buChar char="•"/>
              <a:defRPr sz="1800"/>
            </a:pPr>
            <a:r>
              <a:rPr sz="3200" dirty="0"/>
              <a:t>FSRDC Administrator 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800" dirty="0"/>
              <a:t>Coordinates project access across FSRDCs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800" dirty="0"/>
              <a:t>Coordinates review of output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lvl="0">
              <a:defRPr sz="1800" b="0"/>
            </a:pPr>
            <a:r>
              <a:rPr sz="4900" b="1" dirty="0"/>
              <a:t>FSRDC Environment</a:t>
            </a:r>
            <a:r>
              <a:rPr sz="3900" b="1" dirty="0"/>
              <a:t/>
            </a:r>
            <a:br>
              <a:rPr sz="3900" b="1" dirty="0"/>
            </a:br>
            <a:r>
              <a:rPr sz="3200" b="1" dirty="0"/>
              <a:t>Disclosure Avoidance Review</a:t>
            </a:r>
          </a:p>
        </p:txBody>
      </p:sp>
      <p:sp>
        <p:nvSpPr>
          <p:cNvPr id="60" name="Shape 60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900" dirty="0"/>
              <a:t>Analyses are model-based; tabulations discouraged</a:t>
            </a:r>
          </a:p>
          <a:p>
            <a:pPr lvl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900" dirty="0"/>
              <a:t>Prepare disclosure request with FSRDC Administrator assistance</a:t>
            </a:r>
          </a:p>
          <a:p>
            <a:pPr lvl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900" dirty="0"/>
              <a:t>FSRDC Administrator reviews</a:t>
            </a:r>
          </a:p>
          <a:p>
            <a:pPr lvl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900" dirty="0"/>
              <a:t>Center for Disclosure Avoidance Research reviews</a:t>
            </a:r>
          </a:p>
          <a:p>
            <a:pPr lvl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900" dirty="0"/>
              <a:t>Output released </a:t>
            </a:r>
            <a:r>
              <a:rPr sz="2900" i="1" dirty="0"/>
              <a:t>electronically</a:t>
            </a:r>
            <a:r>
              <a:rPr sz="2900" dirty="0"/>
              <a:t> after approval</a:t>
            </a:r>
          </a:p>
          <a:p>
            <a:pPr lvl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900" dirty="0"/>
              <a:t>Researcher papers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500" dirty="0"/>
              <a:t>Census does not review researcher papers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500" dirty="0"/>
              <a:t>Papers should include standard Census disclaimer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/>
            </a:lvl1pPr>
          </a:lstStyle>
          <a:p>
            <a:pPr lvl="0">
              <a:defRPr sz="1800" b="0"/>
            </a:pPr>
            <a:r>
              <a:rPr sz="4400" b="1" dirty="0"/>
              <a:t>Project Proposals </a:t>
            </a:r>
          </a:p>
        </p:txBody>
      </p:sp>
      <p:sp>
        <p:nvSpPr>
          <p:cNvPr id="63" name="Shape 6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900" dirty="0"/>
              <a:t>Each agency has its own proposal review and disclosure avoidance review processes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500" dirty="0"/>
              <a:t>AHRQ </a:t>
            </a:r>
            <a:r>
              <a:rPr sz="25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meps.ahrq.gov/</a:t>
            </a:r>
            <a:r>
              <a:rPr sz="2500" u="sng" dirty="0" err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mepsweb</a:t>
            </a:r>
            <a:r>
              <a:rPr sz="25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/</a:t>
            </a:r>
            <a:r>
              <a:rPr sz="2500" u="sng" dirty="0" err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data_stats</a:t>
            </a:r>
            <a:r>
              <a:rPr sz="25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/</a:t>
            </a:r>
            <a:r>
              <a:rPr sz="2500" u="sng" dirty="0" err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onsite_datacenter.jsp</a:t>
            </a:r>
            <a:endParaRPr sz="2500" dirty="0"/>
          </a:p>
          <a:p>
            <a:pPr lvl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500" dirty="0"/>
              <a:t>NCHS </a:t>
            </a:r>
            <a:r>
              <a:rPr sz="25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rPr>
              <a:t>www.cdc.gov/rdc/B2AccessMod/ACs220.htm</a:t>
            </a:r>
            <a:endParaRPr sz="2500" dirty="0"/>
          </a:p>
          <a:p>
            <a:pPr lvl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500" dirty="0"/>
              <a:t>Census </a:t>
            </a:r>
            <a:r>
              <a:rPr sz="25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/>
              </a:rPr>
              <a:t>www.census.gov/ces/rdcresearch</a:t>
            </a:r>
            <a:endParaRPr sz="2500" dirty="0"/>
          </a:p>
          <a:p>
            <a:pPr lvl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500" dirty="0"/>
              <a:t>BLS </a:t>
            </a:r>
            <a:r>
              <a:rPr sz="2500" dirty="0" smtClean="0"/>
              <a:t>(</a:t>
            </a:r>
            <a:r>
              <a:rPr lang="en-US" sz="2500" dirty="0">
                <a:hlinkClick r:id="rId5"/>
              </a:rPr>
              <a:t>http://</a:t>
            </a:r>
            <a:r>
              <a:rPr lang="en-US" sz="2500" dirty="0" smtClean="0">
                <a:hlinkClick r:id="rId5"/>
              </a:rPr>
              <a:t>www.bls.gov/bls/blsresda.htm</a:t>
            </a:r>
            <a:r>
              <a:rPr sz="2500" dirty="0" smtClean="0"/>
              <a:t>)</a:t>
            </a:r>
            <a:endParaRPr sz="2500" dirty="0"/>
          </a:p>
          <a:p>
            <a:pPr lvl="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900" dirty="0"/>
              <a:t>All projects tracked in Census project management system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/>
            </a:lvl1pPr>
          </a:lstStyle>
          <a:p>
            <a:pPr lvl="0">
              <a:defRPr sz="1800" b="0"/>
            </a:pPr>
            <a:r>
              <a:rPr sz="4400" b="1" dirty="0"/>
              <a:t>Census Project Proposals</a:t>
            </a:r>
          </a:p>
        </p:txBody>
      </p:sp>
      <p:sp>
        <p:nvSpPr>
          <p:cNvPr id="66" name="Shape 6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900" dirty="0"/>
              <a:t>Required for all projects using Census Bureau data</a:t>
            </a:r>
          </a:p>
          <a:p>
            <a:pPr lvl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900" dirty="0"/>
              <a:t>Three stages of review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500" dirty="0"/>
              <a:t>FSRDC Development and Review</a:t>
            </a:r>
          </a:p>
          <a:p>
            <a:pPr lvl="2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/>
            </a:pPr>
            <a:r>
              <a:rPr sz="2200" dirty="0"/>
              <a:t>Abstract</a:t>
            </a:r>
          </a:p>
          <a:p>
            <a:pPr lvl="2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/>
            </a:pPr>
            <a:r>
              <a:rPr sz="2200" dirty="0"/>
              <a:t>Proposal</a:t>
            </a:r>
          </a:p>
          <a:p>
            <a:pPr lvl="2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/>
            </a:pPr>
            <a:r>
              <a:rPr sz="2200" dirty="0"/>
              <a:t>Predominant Purpose Statement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500" dirty="0"/>
              <a:t>Census Bureau Review</a:t>
            </a:r>
          </a:p>
          <a:p>
            <a:pPr lvl="2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/>
            </a:pPr>
            <a:r>
              <a:rPr sz="2200" dirty="0"/>
              <a:t>5 concurrent reviews 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500" dirty="0"/>
              <a:t>Other Agency Review</a:t>
            </a:r>
          </a:p>
          <a:p>
            <a:pPr lvl="2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/>
            </a:pPr>
            <a:r>
              <a:rPr sz="2200" dirty="0"/>
              <a:t>SSA, BLS, IRS – any agency providing some of the project’s data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lvl="0">
              <a:defRPr sz="1800" b="0"/>
            </a:pPr>
            <a:r>
              <a:rPr sz="4900" b="1" dirty="0"/>
              <a:t>Census Project Proposals</a:t>
            </a:r>
            <a:r>
              <a:rPr sz="3900" b="1" dirty="0"/>
              <a:t/>
            </a:r>
            <a:br>
              <a:rPr sz="3900" b="1" dirty="0"/>
            </a:br>
            <a:r>
              <a:rPr sz="3200" b="1" dirty="0"/>
              <a:t>Proposal Development</a:t>
            </a:r>
          </a:p>
        </p:txBody>
      </p:sp>
      <p:sp>
        <p:nvSpPr>
          <p:cNvPr id="69" name="Shape 6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900" dirty="0"/>
              <a:t>Abstract</a:t>
            </a:r>
          </a:p>
          <a:p>
            <a:pPr lvl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900" dirty="0"/>
              <a:t>Proposal 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500" dirty="0"/>
              <a:t>15-20 pages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500" dirty="0"/>
              <a:t>Define research agenda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500" dirty="0"/>
              <a:t>Review CES Working Papers (</a:t>
            </a:r>
            <a:r>
              <a:rPr sz="25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http://ideas.repec.org/s/cen/wpaper.html</a:t>
            </a:r>
            <a:r>
              <a:rPr sz="2500" dirty="0"/>
              <a:t>)</a:t>
            </a:r>
          </a:p>
          <a:p>
            <a:pPr lvl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900" dirty="0"/>
              <a:t>Predominant Purpose Statement (PPS)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500" dirty="0"/>
              <a:t>States proposed benefits to Census Bureau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500" dirty="0"/>
              <a:t>Justifies data requirement with focus on the use of Federal Tax Information (FTI)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500" dirty="0"/>
              <a:t>Project timeline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lvl="0">
              <a:defRPr sz="1800" b="0"/>
            </a:pPr>
            <a:r>
              <a:rPr sz="4900" b="1" dirty="0"/>
              <a:t>Census Project Proposals</a:t>
            </a:r>
            <a:r>
              <a:rPr sz="3900" b="1" dirty="0"/>
              <a:t/>
            </a:r>
            <a:br>
              <a:rPr sz="3900" b="1" dirty="0"/>
            </a:br>
            <a:r>
              <a:rPr sz="3200" b="1" dirty="0"/>
              <a:t>Review Criteria</a:t>
            </a: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  <a:defRPr sz="1800"/>
            </a:pPr>
            <a:r>
              <a:rPr sz="3200" dirty="0"/>
              <a:t>Scientific merit</a:t>
            </a:r>
          </a:p>
          <a:p>
            <a:pPr lvl="0">
              <a:buFont typeface="Arial" panose="020B0604020202020204" pitchFamily="34" charset="0"/>
              <a:buChar char="•"/>
              <a:defRPr sz="1800"/>
            </a:pPr>
            <a:r>
              <a:rPr sz="3200" dirty="0"/>
              <a:t>Requires non-public data</a:t>
            </a:r>
          </a:p>
          <a:p>
            <a:pPr lvl="0">
              <a:buFont typeface="Arial" panose="020B0604020202020204" pitchFamily="34" charset="0"/>
              <a:buChar char="•"/>
              <a:defRPr sz="1800"/>
            </a:pPr>
            <a:r>
              <a:rPr sz="3200" dirty="0"/>
              <a:t>Provides benefit to Census Bureau programs</a:t>
            </a:r>
          </a:p>
          <a:p>
            <a:pPr lvl="0">
              <a:buFont typeface="Arial" panose="020B0604020202020204" pitchFamily="34" charset="0"/>
              <a:buChar char="•"/>
              <a:defRPr sz="1800"/>
            </a:pPr>
            <a:r>
              <a:rPr sz="3200" dirty="0"/>
              <a:t>Is feasible</a:t>
            </a:r>
          </a:p>
          <a:p>
            <a:pPr lvl="0">
              <a:buFont typeface="Arial" panose="020B0604020202020204" pitchFamily="34" charset="0"/>
              <a:buChar char="•"/>
              <a:defRPr sz="1800"/>
            </a:pPr>
            <a:r>
              <a:rPr sz="3200" dirty="0" smtClean="0"/>
              <a:t>Poses </a:t>
            </a:r>
            <a:r>
              <a:rPr sz="3200" dirty="0"/>
              <a:t>no risk of disclosure of individual or business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lvl="0">
              <a:defRPr sz="1800" b="0"/>
            </a:pPr>
            <a:r>
              <a:rPr sz="4900" b="1" dirty="0"/>
              <a:t>Census Project Proposals</a:t>
            </a:r>
            <a:r>
              <a:rPr sz="3900" b="1" dirty="0"/>
              <a:t/>
            </a:r>
            <a:br>
              <a:rPr sz="3900" b="1" dirty="0"/>
            </a:br>
            <a:r>
              <a:rPr sz="3200" b="1" dirty="0"/>
              <a:t>Benefits to Census Bureau</a:t>
            </a:r>
          </a:p>
        </p:txBody>
      </p:sp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  <a:defRPr sz="1800"/>
            </a:pPr>
            <a:r>
              <a:rPr sz="3200" dirty="0"/>
              <a:t>Census-IRS Criteria Agreement</a:t>
            </a:r>
          </a:p>
          <a:p>
            <a:pPr lvl="0">
              <a:buFont typeface="Arial" panose="020B0604020202020204" pitchFamily="34" charset="0"/>
              <a:buChar char="•"/>
              <a:defRPr sz="1800"/>
            </a:pPr>
            <a:r>
              <a:rPr sz="3200" dirty="0"/>
              <a:t>Helps Census check data it collects, edits, and tabulates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800" dirty="0"/>
              <a:t>Permits rigorous analysis of confidential data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800" dirty="0"/>
              <a:t>Tests validity of data processing rules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800" dirty="0"/>
              <a:t>Evaluates conceptual and processing assumptions</a:t>
            </a:r>
          </a:p>
          <a:p>
            <a:pPr lvl="0">
              <a:buFont typeface="Arial" panose="020B0604020202020204" pitchFamily="34" charset="0"/>
              <a:buChar char="•"/>
              <a:defRPr sz="1800"/>
            </a:pPr>
            <a:r>
              <a:rPr sz="3200" dirty="0"/>
              <a:t>Prepares new economic or population estimates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lvl="0">
              <a:defRPr sz="1800" b="0"/>
            </a:pPr>
            <a:r>
              <a:rPr sz="4900" b="1" dirty="0"/>
              <a:t>Census Project Proposals </a:t>
            </a:r>
            <a:r>
              <a:rPr sz="3900" b="1" dirty="0"/>
              <a:t/>
            </a:r>
            <a:br>
              <a:rPr sz="3900" b="1" dirty="0"/>
            </a:br>
            <a:r>
              <a:rPr sz="3200" b="1" dirty="0"/>
              <a:t>Other Agency Review</a:t>
            </a:r>
          </a:p>
        </p:txBody>
      </p:sp>
      <p:sp>
        <p:nvSpPr>
          <p:cNvPr id="78" name="Shape 7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  <a:defRPr sz="1800"/>
            </a:pPr>
            <a:r>
              <a:rPr sz="3200" dirty="0"/>
              <a:t>Projects using Economic Data require IRS review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800" dirty="0"/>
              <a:t>Datasets 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800" dirty="0"/>
              <a:t>Number of researchers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800" dirty="0"/>
              <a:t>Years of access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800" dirty="0"/>
              <a:t>Project timeline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800" dirty="0"/>
              <a:t>Annual reports and Post-project certification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lvl="0" defTabSz="841247">
              <a:defRPr sz="1800" b="0"/>
            </a:pPr>
            <a:r>
              <a:rPr sz="4900" b="1" dirty="0"/>
              <a:t>Census Project Proposals </a:t>
            </a:r>
            <a:r>
              <a:rPr sz="3588" b="1" dirty="0"/>
              <a:t/>
            </a:r>
            <a:br>
              <a:rPr sz="3588" b="1" dirty="0"/>
            </a:br>
            <a:r>
              <a:rPr sz="3600" b="1" dirty="0"/>
              <a:t> Timing</a:t>
            </a:r>
          </a:p>
        </p:txBody>
      </p:sp>
      <p:sp>
        <p:nvSpPr>
          <p:cNvPr id="81" name="Shape 8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  <a:defRPr sz="1800"/>
            </a:pPr>
            <a:r>
              <a:rPr sz="3200" dirty="0"/>
              <a:t>Census review 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800" dirty="0"/>
              <a:t>~75 days</a:t>
            </a:r>
          </a:p>
          <a:p>
            <a:pPr lvl="0">
              <a:buFont typeface="Arial" panose="020B0604020202020204" pitchFamily="34" charset="0"/>
              <a:buChar char="•"/>
              <a:defRPr sz="1800"/>
            </a:pPr>
            <a:r>
              <a:rPr sz="3200" dirty="0"/>
              <a:t>Other Agency review 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800" dirty="0"/>
              <a:t>3 to 6 months</a:t>
            </a:r>
          </a:p>
          <a:p>
            <a:pPr lvl="0">
              <a:buFont typeface="Arial" panose="020B0604020202020204" pitchFamily="34" charset="0"/>
              <a:buChar char="•"/>
              <a:defRPr sz="1800"/>
            </a:pPr>
            <a:r>
              <a:rPr sz="3200" dirty="0"/>
              <a:t>Special Sworn Status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800" dirty="0"/>
              <a:t>Concurrent with Agency review 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800" dirty="0"/>
              <a:t>3 to 5 months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/>
            </a:lvl1pPr>
          </a:lstStyle>
          <a:p>
            <a:pPr lvl="0">
              <a:defRPr sz="1800" b="0"/>
            </a:pPr>
            <a:r>
              <a:rPr sz="4400" b="1" dirty="0"/>
              <a:t>Agenda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90000"/>
              </a:lnSpc>
              <a:buFont typeface="Arial" panose="020B0604020202020204" pitchFamily="34" charset="0"/>
              <a:buChar char="•"/>
              <a:defRPr sz="1800"/>
            </a:pPr>
            <a:r>
              <a:rPr sz="3200" dirty="0"/>
              <a:t>Census Data at FSRDCs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800" dirty="0"/>
              <a:t>Economic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800" dirty="0"/>
              <a:t>Demographic</a:t>
            </a:r>
          </a:p>
          <a:p>
            <a:pPr lvl="0">
              <a:lnSpc>
                <a:spcPct val="90000"/>
              </a:lnSpc>
              <a:buFont typeface="Arial" panose="020B0604020202020204" pitchFamily="34" charset="0"/>
              <a:buChar char="•"/>
              <a:defRPr sz="1800"/>
            </a:pPr>
            <a:r>
              <a:rPr sz="3200" dirty="0"/>
              <a:t>Other Agency Data at FSRDCs</a:t>
            </a:r>
          </a:p>
          <a:p>
            <a:pPr lvl="0">
              <a:lnSpc>
                <a:spcPct val="90000"/>
              </a:lnSpc>
              <a:buFont typeface="Arial" panose="020B0604020202020204" pitchFamily="34" charset="0"/>
              <a:buChar char="•"/>
              <a:defRPr sz="1800"/>
            </a:pPr>
            <a:r>
              <a:rPr sz="3200" dirty="0"/>
              <a:t>FSRDC Environment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800" dirty="0"/>
              <a:t>Physical Environment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800" dirty="0"/>
              <a:t>Collaboration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800" dirty="0"/>
              <a:t>Disclosure Avoidance Review</a:t>
            </a:r>
          </a:p>
          <a:p>
            <a:pPr lvl="0">
              <a:lnSpc>
                <a:spcPct val="90000"/>
              </a:lnSpc>
              <a:buFont typeface="Arial" panose="020B0604020202020204" pitchFamily="34" charset="0"/>
              <a:buChar char="•"/>
              <a:defRPr sz="1800"/>
            </a:pPr>
            <a:r>
              <a:rPr sz="3200" dirty="0"/>
              <a:t>Census Project Proposals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/>
            </a:lvl1pPr>
          </a:lstStyle>
          <a:p>
            <a:pPr lvl="0">
              <a:defRPr sz="1800" b="0"/>
            </a:pPr>
            <a:r>
              <a:rPr sz="4400" b="1" dirty="0"/>
              <a:t>More Information</a:t>
            </a:r>
          </a:p>
        </p:txBody>
      </p:sp>
      <p:sp>
        <p:nvSpPr>
          <p:cNvPr id="84" name="Shape 84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900" dirty="0"/>
              <a:t>Links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500" dirty="0"/>
              <a:t>Federal Statistical Research Data Centers</a:t>
            </a:r>
          </a:p>
          <a:p>
            <a:pPr marL="914400" lvl="2" indent="0">
              <a:lnSpc>
                <a:spcPct val="80000"/>
              </a:lnSpc>
              <a:spcBef>
                <a:spcPts val="500"/>
              </a:spcBef>
              <a:buNone/>
              <a:defRPr sz="1800"/>
            </a:pPr>
            <a:r>
              <a:rPr sz="22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www.census.gov/fsrdc</a:t>
            </a:r>
            <a:endParaRPr sz="2200" dirty="0"/>
          </a:p>
          <a:p>
            <a:pPr lvl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500" dirty="0"/>
              <a:t>National Center for Health Statistics</a:t>
            </a:r>
          </a:p>
          <a:p>
            <a:pPr marL="914400" lvl="2" indent="0">
              <a:lnSpc>
                <a:spcPct val="80000"/>
              </a:lnSpc>
              <a:spcBef>
                <a:spcPts val="500"/>
              </a:spcBef>
              <a:buNone/>
              <a:defRPr sz="1800"/>
            </a:pPr>
            <a:r>
              <a:rPr sz="22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rPr>
              <a:t>www.cdc.gov/nchs/r&amp;d/rdc.htm</a:t>
            </a:r>
            <a:endParaRPr sz="2200" dirty="0"/>
          </a:p>
          <a:p>
            <a:pPr lvl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500" dirty="0"/>
              <a:t>Agency for Healthcare Research and Quality</a:t>
            </a:r>
          </a:p>
          <a:p>
            <a:pPr marL="914400" lvl="2" indent="0">
              <a:lnSpc>
                <a:spcPct val="80000"/>
              </a:lnSpc>
              <a:spcBef>
                <a:spcPts val="500"/>
              </a:spcBef>
              <a:buNone/>
              <a:defRPr sz="1800"/>
            </a:pPr>
            <a:r>
              <a:rPr sz="2200" u="sng" dirty="0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/>
              </a:rPr>
              <a:t>www.meps.ahrq.gov/mepsweb/data_stats/onsite_datacenter.isp</a:t>
            </a:r>
            <a:endParaRPr lang="en-US" sz="2200" u="sng" dirty="0" smtClean="0">
              <a:solidFill>
                <a:srgbClr val="0000FF"/>
              </a:solidFill>
              <a:uFill>
                <a:solidFill>
                  <a:srgbClr val="0000FF"/>
                </a:solidFill>
              </a:uFill>
            </a:endParaRPr>
          </a:p>
          <a:p>
            <a:pPr lvl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lang="en-US" sz="2500" dirty="0" smtClean="0"/>
              <a:t>Bureau of Labor Statistics</a:t>
            </a:r>
            <a:endParaRPr lang="en-US" sz="2500" dirty="0"/>
          </a:p>
          <a:p>
            <a:pPr marL="914400" lvl="2" indent="0">
              <a:lnSpc>
                <a:spcPct val="80000"/>
              </a:lnSpc>
              <a:spcBef>
                <a:spcPts val="500"/>
              </a:spcBef>
              <a:buNone/>
              <a:defRPr sz="1800"/>
            </a:pPr>
            <a:r>
              <a:rPr lang="en-US" sz="2200" u="sng" dirty="0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5"/>
              </a:rPr>
              <a:t>www.bls.gov/bls/blsresda.htm</a:t>
            </a:r>
            <a:endParaRPr sz="2200" dirty="0" smtClean="0"/>
          </a:p>
          <a:p>
            <a:pPr lvl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900" dirty="0" smtClean="0"/>
              <a:t>Contact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500" dirty="0" smtClean="0"/>
              <a:t>Shawn </a:t>
            </a:r>
            <a:r>
              <a:rPr sz="2500" dirty="0"/>
              <a:t>D. </a:t>
            </a:r>
            <a:r>
              <a:rPr sz="2500" dirty="0" err="1"/>
              <a:t>Klimek</a:t>
            </a:r>
            <a:r>
              <a:rPr sz="2500" dirty="0"/>
              <a:t> (</a:t>
            </a:r>
            <a:r>
              <a:rPr sz="25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6"/>
              </a:rPr>
              <a:t>shawn.d.klimek@census.gov</a:t>
            </a:r>
            <a:r>
              <a:rPr sz="2500" dirty="0"/>
              <a:t>)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500" dirty="0"/>
              <a:t>Barbara A. Downs (</a:t>
            </a:r>
            <a:r>
              <a:rPr sz="25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7"/>
              </a:rPr>
              <a:t>barbara.a.downs@census.gov</a:t>
            </a:r>
            <a:r>
              <a:rPr sz="2500" dirty="0"/>
              <a:t>)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lvl="0">
              <a:defRPr sz="1800" b="0"/>
            </a:pPr>
            <a:r>
              <a:rPr sz="4900" b="1" dirty="0"/>
              <a:t>Census Data</a:t>
            </a:r>
            <a:r>
              <a:rPr sz="3900" b="1" dirty="0"/>
              <a:t/>
            </a:r>
            <a:br>
              <a:rPr sz="3900" b="1" dirty="0"/>
            </a:br>
            <a:r>
              <a:rPr sz="3200" b="1" dirty="0"/>
              <a:t>Economic</a:t>
            </a:r>
          </a:p>
        </p:txBody>
      </p:sp>
      <p:sp>
        <p:nvSpPr>
          <p:cNvPr id="33" name="Shape 3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900" dirty="0"/>
              <a:t>Economic data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500" dirty="0"/>
              <a:t>Collected at establishment and/or firm level, admin data is at the Employer Identification Number (EIN)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500" dirty="0"/>
              <a:t>Detailed geography (latitude/longitude for later years, address for all)</a:t>
            </a:r>
          </a:p>
          <a:p>
            <a:pPr lvl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900" dirty="0"/>
              <a:t>Linking or Matching data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500" dirty="0"/>
              <a:t>Across censuses or surveys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500" dirty="0"/>
              <a:t>Over time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500" dirty="0"/>
              <a:t>Across entities (establishment to firm)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500" dirty="0"/>
              <a:t>To external data (e.g., </a:t>
            </a:r>
            <a:r>
              <a:rPr sz="2500" dirty="0" err="1"/>
              <a:t>Compustat</a:t>
            </a:r>
            <a:r>
              <a:rPr sz="2500" dirty="0"/>
              <a:t>, patent data) via business name and address matching or EIN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lvl="0">
              <a:defRPr sz="1800" b="0"/>
            </a:pPr>
            <a:r>
              <a:rPr sz="4900" b="1" dirty="0"/>
              <a:t>Census Data</a:t>
            </a:r>
            <a:r>
              <a:rPr sz="3900" b="1" dirty="0"/>
              <a:t/>
            </a:r>
            <a:br>
              <a:rPr sz="3900" b="1" dirty="0"/>
            </a:br>
            <a:r>
              <a:rPr sz="3200" b="1" dirty="0"/>
              <a:t>Popular Economic Data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/>
            </a:pPr>
            <a:r>
              <a:rPr sz="2200" dirty="0"/>
              <a:t>Longitudinal Business Database (LBD)</a:t>
            </a:r>
          </a:p>
          <a:p>
            <a:pPr lvl="1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/>
            </a:pPr>
            <a:r>
              <a:rPr sz="1900" dirty="0"/>
              <a:t>All US establishments with at least 1 employee 1976-2012</a:t>
            </a:r>
          </a:p>
          <a:p>
            <a:pPr lvl="1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/>
            </a:pPr>
            <a:r>
              <a:rPr sz="1900" dirty="0"/>
              <a:t>Covers most industries</a:t>
            </a:r>
          </a:p>
          <a:p>
            <a:pPr lvl="1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/>
            </a:pPr>
            <a:r>
              <a:rPr sz="1900" dirty="0"/>
              <a:t>Possible to aggregate to firm level</a:t>
            </a:r>
          </a:p>
          <a:p>
            <a:pPr lvl="1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/>
            </a:pPr>
            <a:r>
              <a:rPr sz="1900" dirty="0"/>
              <a:t>Identifies establishment births, deaths, and continuers</a:t>
            </a:r>
          </a:p>
          <a:p>
            <a:pPr lvl="0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/>
            </a:pPr>
            <a:r>
              <a:rPr sz="2200" dirty="0"/>
              <a:t>Census and Annual Survey of Manufactures (CMS, ASM)</a:t>
            </a:r>
          </a:p>
          <a:p>
            <a:pPr lvl="1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/>
            </a:pPr>
            <a:r>
              <a:rPr sz="1900" dirty="0"/>
              <a:t>Detailed information about manufacturing establishments</a:t>
            </a:r>
          </a:p>
          <a:p>
            <a:pPr lvl="1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/>
            </a:pPr>
            <a:r>
              <a:rPr sz="1900" dirty="0"/>
              <a:t>Measures costs and revenues, calculate productivity</a:t>
            </a:r>
          </a:p>
          <a:p>
            <a:pPr lvl="1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/>
            </a:pPr>
            <a:r>
              <a:rPr sz="1900" dirty="0"/>
              <a:t>Detailed materials and product information</a:t>
            </a:r>
          </a:p>
          <a:p>
            <a:pPr lvl="1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/>
            </a:pPr>
            <a:r>
              <a:rPr sz="1900" dirty="0"/>
              <a:t>1963, 1967, 1972-2012</a:t>
            </a:r>
          </a:p>
          <a:p>
            <a:pPr lvl="0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/>
            </a:pPr>
            <a:r>
              <a:rPr sz="2200" dirty="0"/>
              <a:t>Economic Censuses (EC)</a:t>
            </a:r>
          </a:p>
          <a:p>
            <a:pPr lvl="1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/>
            </a:pPr>
            <a:r>
              <a:rPr sz="1900" dirty="0"/>
              <a:t>1977-2012, every 5 years</a:t>
            </a:r>
          </a:p>
          <a:p>
            <a:pPr lvl="1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/>
            </a:pPr>
            <a:r>
              <a:rPr sz="1900" dirty="0"/>
              <a:t>Covers most industries at detailed levels</a:t>
            </a:r>
          </a:p>
          <a:p>
            <a:pPr lvl="1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/>
            </a:pPr>
            <a:r>
              <a:rPr sz="1900" dirty="0"/>
              <a:t>Industry-specific questions on sporadic basis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600" b="1" dirty="0"/>
              <a:t>Census Data</a:t>
            </a:r>
            <a:br>
              <a:rPr sz="3600" b="1" dirty="0"/>
            </a:br>
            <a:r>
              <a:rPr sz="2800" b="1" dirty="0"/>
              <a:t>New Economic Data Products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 defTabSz="905255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673" dirty="0"/>
              <a:t>Integrated Longitudinal Business Database (</a:t>
            </a:r>
            <a:r>
              <a:rPr sz="2673" dirty="0" err="1"/>
              <a:t>iLBD</a:t>
            </a:r>
            <a:r>
              <a:rPr sz="2673" dirty="0"/>
              <a:t>)</a:t>
            </a:r>
          </a:p>
          <a:p>
            <a:pPr marL="795528" lvl="1" indent="-342900" defTabSz="905255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/>
            </a:pPr>
            <a:r>
              <a:rPr sz="2277" dirty="0"/>
              <a:t>Merges non-employer with employer (LBD) data</a:t>
            </a:r>
          </a:p>
          <a:p>
            <a:pPr marL="795528" lvl="1" indent="-342900" defTabSz="905255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/>
            </a:pPr>
            <a:r>
              <a:rPr sz="2277" dirty="0"/>
              <a:t>Enhances study of entrepreneurship</a:t>
            </a:r>
          </a:p>
          <a:p>
            <a:pPr lvl="0" defTabSz="905255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673" dirty="0"/>
              <a:t>Linked Foreign Trade Transactions Database (LFTTD)</a:t>
            </a:r>
          </a:p>
          <a:p>
            <a:pPr marL="795528" lvl="1" indent="-342900" defTabSz="905255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/>
            </a:pPr>
            <a:r>
              <a:rPr sz="2277" dirty="0"/>
              <a:t>Shipment level information for imports/exports</a:t>
            </a:r>
          </a:p>
          <a:p>
            <a:pPr marL="795528" lvl="1" indent="-342900" defTabSz="905255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/>
            </a:pPr>
            <a:r>
              <a:rPr sz="2277" dirty="0"/>
              <a:t>Link to import/export enterprises</a:t>
            </a:r>
          </a:p>
          <a:p>
            <a:pPr lvl="0" defTabSz="905255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673" dirty="0"/>
              <a:t>Data Recovery Project</a:t>
            </a:r>
          </a:p>
          <a:p>
            <a:pPr lvl="0" defTabSz="905255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673" dirty="0"/>
              <a:t>Longitudinal Employer-Household Dynamics (LEHD)</a:t>
            </a:r>
          </a:p>
          <a:p>
            <a:pPr marL="795528" lvl="1" indent="-342900" defTabSz="905255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/>
            </a:pPr>
            <a:r>
              <a:rPr sz="2277" dirty="0"/>
              <a:t>Link UI and QCEW data with Census demographic and economic data</a:t>
            </a:r>
          </a:p>
          <a:p>
            <a:pPr marL="795528" lvl="1" indent="-342900" defTabSz="905255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/>
            </a:pPr>
            <a:r>
              <a:rPr sz="2277" dirty="0" smtClean="0"/>
              <a:t>Lehd.did.census.gov/led/library/tech_user_guides.html</a:t>
            </a:r>
            <a:endParaRPr lang="en-US" sz="2277" dirty="0" smtClean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 b="0"/>
            </a:pPr>
            <a:r>
              <a:rPr sz="3900" b="1" dirty="0"/>
              <a:t>Census Data</a:t>
            </a:r>
            <a:br>
              <a:rPr sz="3900" b="1" dirty="0"/>
            </a:br>
            <a:r>
              <a:rPr sz="2700" b="1" dirty="0"/>
              <a:t>Longitudinal Employer-Household Dynamics </a:t>
            </a:r>
          </a:p>
        </p:txBody>
      </p:sp>
      <p:sp>
        <p:nvSpPr>
          <p:cNvPr id="42" name="Shape 4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  <a:defRPr sz="1800"/>
            </a:pPr>
            <a:r>
              <a:rPr sz="3200" dirty="0"/>
              <a:t>Underlying data from states, SSA, and Census Bureau</a:t>
            </a:r>
          </a:p>
          <a:p>
            <a:pPr lvl="0">
              <a:buFont typeface="Arial" panose="020B0604020202020204" pitchFamily="34" charset="0"/>
              <a:buChar char="•"/>
              <a:defRPr sz="1800"/>
            </a:pPr>
            <a:r>
              <a:rPr sz="3200" dirty="0"/>
              <a:t>Use requires provision of benefit to LEHD program</a:t>
            </a:r>
          </a:p>
          <a:p>
            <a:pPr lvl="0">
              <a:buFont typeface="Arial" panose="020B0604020202020204" pitchFamily="34" charset="0"/>
              <a:buChar char="•"/>
              <a:defRPr sz="1800"/>
            </a:pPr>
            <a:r>
              <a:rPr sz="3200" dirty="0"/>
              <a:t>State-level review of project proposals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800" dirty="0"/>
              <a:t>Procedures for securing state approval in development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800" dirty="0"/>
              <a:t>Some states provide global approval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lvl="0">
              <a:defRPr sz="1800" b="0"/>
            </a:pPr>
            <a:r>
              <a:rPr sz="4900" b="1" dirty="0"/>
              <a:t>Census Data</a:t>
            </a:r>
            <a:r>
              <a:rPr sz="3900" b="1" dirty="0"/>
              <a:t/>
            </a:r>
            <a:br>
              <a:rPr sz="3900" b="1" dirty="0"/>
            </a:br>
            <a:r>
              <a:rPr sz="3200" b="1" dirty="0"/>
              <a:t>Demographic</a:t>
            </a:r>
          </a:p>
        </p:txBody>
      </p:sp>
      <p:sp>
        <p:nvSpPr>
          <p:cNvPr id="45" name="Shape 4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  <a:defRPr sz="1800"/>
            </a:pPr>
            <a:r>
              <a:rPr sz="3200" dirty="0"/>
              <a:t>More details than Public Use Files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800" dirty="0"/>
              <a:t>No top-coding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800" dirty="0" err="1"/>
              <a:t>Uncollapsed</a:t>
            </a:r>
            <a:r>
              <a:rPr sz="2800" dirty="0"/>
              <a:t> variables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800" dirty="0"/>
              <a:t>Finer geographic detail</a:t>
            </a:r>
          </a:p>
          <a:p>
            <a:pPr lvl="0">
              <a:buFont typeface="Arial" panose="020B0604020202020204" pitchFamily="34" charset="0"/>
              <a:buChar char="•"/>
              <a:defRPr sz="1800"/>
            </a:pPr>
            <a:r>
              <a:rPr sz="3200" dirty="0"/>
              <a:t>Match to external sources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800" dirty="0"/>
              <a:t>Other public use or macro-level data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pPr>
            <a:r>
              <a:rPr sz="2800" dirty="0"/>
              <a:t>Link by geography or PIKs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lvl="0">
              <a:defRPr sz="1800" b="0"/>
            </a:pPr>
            <a:r>
              <a:rPr sz="4900" b="1" dirty="0"/>
              <a:t>Census Data</a:t>
            </a:r>
            <a:r>
              <a:rPr sz="3900" b="1" dirty="0"/>
              <a:t/>
            </a:r>
            <a:br>
              <a:rPr sz="3900" b="1" dirty="0"/>
            </a:br>
            <a:r>
              <a:rPr sz="3200" b="1" dirty="0"/>
              <a:t>Popular Demographic Data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/>
            </a:pPr>
            <a:r>
              <a:rPr sz="2200" dirty="0"/>
              <a:t>Decennial Census (1970-2010)</a:t>
            </a:r>
          </a:p>
          <a:p>
            <a:pPr lvl="1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/>
            </a:pPr>
            <a:r>
              <a:rPr sz="1900" dirty="0"/>
              <a:t>Short and Long Form data through 2000 (not sample)</a:t>
            </a:r>
          </a:p>
          <a:p>
            <a:pPr lvl="1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/>
            </a:pPr>
            <a:r>
              <a:rPr sz="1900" dirty="0"/>
              <a:t>Finer geographic detail</a:t>
            </a:r>
          </a:p>
          <a:p>
            <a:pPr lvl="1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/>
            </a:pPr>
            <a:r>
              <a:rPr sz="1900" dirty="0"/>
              <a:t>No personally identifiable information</a:t>
            </a:r>
          </a:p>
          <a:p>
            <a:pPr lvl="1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/>
            </a:pPr>
            <a:r>
              <a:rPr sz="1900" dirty="0"/>
              <a:t>May have 1960 soon</a:t>
            </a:r>
          </a:p>
          <a:p>
            <a:pPr lvl="0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/>
            </a:pPr>
            <a:r>
              <a:rPr sz="2200" dirty="0"/>
              <a:t>American Community Survey</a:t>
            </a:r>
          </a:p>
          <a:p>
            <a:pPr lvl="1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/>
            </a:pPr>
            <a:r>
              <a:rPr sz="1900" dirty="0"/>
              <a:t>Similar to Decennial Long Form; smaller sample size</a:t>
            </a:r>
          </a:p>
          <a:p>
            <a:pPr lvl="1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/>
            </a:pPr>
            <a:r>
              <a:rPr sz="1900" dirty="0"/>
              <a:t>Produce more timely information than Decennial</a:t>
            </a:r>
          </a:p>
          <a:p>
            <a:pPr lvl="0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/>
            </a:pPr>
            <a:r>
              <a:rPr sz="2200" dirty="0"/>
              <a:t>Survey of Income and Program Participation</a:t>
            </a:r>
          </a:p>
          <a:p>
            <a:pPr lvl="0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/>
            </a:pPr>
            <a:r>
              <a:rPr sz="2200" dirty="0"/>
              <a:t>Current Population Survey</a:t>
            </a:r>
          </a:p>
          <a:p>
            <a:pPr lvl="1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/>
            </a:pPr>
            <a:r>
              <a:rPr sz="1900" dirty="0"/>
              <a:t>Annual Social and Economic Supplement (March Supplement)</a:t>
            </a:r>
          </a:p>
          <a:p>
            <a:pPr lvl="1">
              <a:lnSpc>
                <a:spcPct val="8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/>
            </a:pPr>
            <a:r>
              <a:rPr sz="1900" dirty="0"/>
              <a:t>Food Security (December Supplement)</a:t>
            </a:r>
          </a:p>
          <a:p>
            <a:pPr lvl="0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/>
            </a:pPr>
            <a:r>
              <a:rPr sz="2200" dirty="0"/>
              <a:t>American Housing Survey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pPr lvl="0">
              <a:defRPr sz="1800" b="0"/>
            </a:pPr>
            <a:r>
              <a:rPr sz="3900" b="1" dirty="0"/>
              <a:t>Other Agency Administrative Data</a:t>
            </a:r>
          </a:p>
        </p:txBody>
      </p:sp>
      <p:sp>
        <p:nvSpPr>
          <p:cNvPr id="51" name="Shape 5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  <a:defRPr sz="1800"/>
            </a:pPr>
            <a:r>
              <a:rPr sz="3200" dirty="0"/>
              <a:t>Social Security Administration (SSA)</a:t>
            </a:r>
          </a:p>
          <a:p>
            <a:pPr lvl="0">
              <a:buFont typeface="Arial" panose="020B0604020202020204" pitchFamily="34" charset="0"/>
              <a:buChar char="•"/>
              <a:defRPr sz="1800"/>
            </a:pPr>
            <a:r>
              <a:rPr sz="3200" dirty="0"/>
              <a:t>Housing and Urban Development (HUD)</a:t>
            </a:r>
          </a:p>
          <a:p>
            <a:pPr lvl="0">
              <a:buFont typeface="Arial" panose="020B0604020202020204" pitchFamily="34" charset="0"/>
              <a:buChar char="•"/>
              <a:defRPr sz="1800"/>
            </a:pPr>
            <a:r>
              <a:rPr sz="3200" dirty="0"/>
              <a:t>Centers for Medicare and Medicaid Services (CMS)</a:t>
            </a:r>
          </a:p>
        </p:txBody>
      </p:sp>
    </p:spTree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Empty"/>
  <p:tag name="_AMO_REPORTCONTROLSVISIBLE" val="Empty"/>
</p:tagLst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850</Words>
  <Application>Microsoft Office PowerPoint</Application>
  <PresentationFormat>On-screen Show (4:3)</PresentationFormat>
  <Paragraphs>177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</vt:lpstr>
      <vt:lpstr>Using Census Data at the Federal Statistical Research Data Centers</vt:lpstr>
      <vt:lpstr>Agenda</vt:lpstr>
      <vt:lpstr>Census Data Economic</vt:lpstr>
      <vt:lpstr>Census Data Popular Economic Data</vt:lpstr>
      <vt:lpstr>Census Data New Economic Data Products</vt:lpstr>
      <vt:lpstr>Census Data Longitudinal Employer-Household Dynamics </vt:lpstr>
      <vt:lpstr>Census Data Demographic</vt:lpstr>
      <vt:lpstr>Census Data Popular Demographic Data</vt:lpstr>
      <vt:lpstr>Other Agency Administrative Data</vt:lpstr>
      <vt:lpstr>FSRDC Environment Physical Security</vt:lpstr>
      <vt:lpstr>FSRDC Environment Collaboration</vt:lpstr>
      <vt:lpstr>FSRDC Environment Disclosure Avoidance Review</vt:lpstr>
      <vt:lpstr>Project Proposals </vt:lpstr>
      <vt:lpstr>Census Project Proposals</vt:lpstr>
      <vt:lpstr>Census Project Proposals Proposal Development</vt:lpstr>
      <vt:lpstr>Census Project Proposals Review Criteria</vt:lpstr>
      <vt:lpstr>Census Project Proposals Benefits to Census Bureau</vt:lpstr>
      <vt:lpstr>Census Project Proposals  Other Agency Review</vt:lpstr>
      <vt:lpstr>Census Project Proposals   Timing</vt:lpstr>
      <vt:lpstr>More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Census Data at the Federal Statistical Research Data Centers</dc:title>
  <dc:creator>Barbara A Downs (CENSUS/CES FED)</dc:creator>
  <cp:lastModifiedBy>Barbara A Downs</cp:lastModifiedBy>
  <cp:revision>4</cp:revision>
  <dcterms:modified xsi:type="dcterms:W3CDTF">2016-07-10T14:08:26Z</dcterms:modified>
</cp:coreProperties>
</file>