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Lst>
  <p:notesMasterIdLst>
    <p:notesMasterId r:id="rId27"/>
  </p:notesMasterIdLst>
  <p:handoutMasterIdLst>
    <p:handoutMasterId r:id="rId28"/>
  </p:handoutMasterIdLst>
  <p:sldIdLst>
    <p:sldId id="256" r:id="rId5"/>
    <p:sldId id="319" r:id="rId6"/>
    <p:sldId id="322" r:id="rId7"/>
    <p:sldId id="321" r:id="rId8"/>
    <p:sldId id="331" r:id="rId9"/>
    <p:sldId id="330" r:id="rId10"/>
    <p:sldId id="332" r:id="rId11"/>
    <p:sldId id="333" r:id="rId12"/>
    <p:sldId id="334" r:id="rId13"/>
    <p:sldId id="335" r:id="rId14"/>
    <p:sldId id="336" r:id="rId15"/>
    <p:sldId id="337" r:id="rId16"/>
    <p:sldId id="338" r:id="rId17"/>
    <p:sldId id="323" r:id="rId18"/>
    <p:sldId id="324" r:id="rId19"/>
    <p:sldId id="326" r:id="rId20"/>
    <p:sldId id="327" r:id="rId21"/>
    <p:sldId id="328" r:id="rId22"/>
    <p:sldId id="329" r:id="rId23"/>
    <p:sldId id="325" r:id="rId24"/>
    <p:sldId id="339" r:id="rId25"/>
    <p:sldId id="310" r:id="rId26"/>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0633"/>
    <a:srgbClr val="070809"/>
    <a:srgbClr val="58656E"/>
    <a:srgbClr val="A50021"/>
    <a:srgbClr val="704E1F"/>
    <a:srgbClr val="38424B"/>
    <a:srgbClr val="5F5F5F"/>
    <a:srgbClr val="B0AE7B"/>
    <a:srgbClr val="5958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698" autoAdjust="0"/>
  </p:normalViewPr>
  <p:slideViewPr>
    <p:cSldViewPr>
      <p:cViewPr>
        <p:scale>
          <a:sx n="100" d="100"/>
          <a:sy n="100" d="100"/>
        </p:scale>
        <p:origin x="-21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vl1pPr>
          </a:lstStyle>
          <a:p>
            <a:pPr>
              <a:defRPr/>
            </a:pPr>
            <a:endParaRPr lang="en-US"/>
          </a:p>
        </p:txBody>
      </p:sp>
      <p:sp>
        <p:nvSpPr>
          <p:cNvPr id="111619" name="Rectangle 3"/>
          <p:cNvSpPr>
            <a:spLocks noGrp="1" noChangeArrowheads="1"/>
          </p:cNvSpPr>
          <p:nvPr>
            <p:ph type="dt" sz="quarter"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n-US"/>
          </a:p>
        </p:txBody>
      </p:sp>
      <p:sp>
        <p:nvSpPr>
          <p:cNvPr id="111620" name="Rectangle 4"/>
          <p:cNvSpPr>
            <a:spLocks noGrp="1" noChangeArrowheads="1"/>
          </p:cNvSpPr>
          <p:nvPr>
            <p:ph type="ftr" sz="quarter" idx="2"/>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vl1pPr>
          </a:lstStyle>
          <a:p>
            <a:pPr>
              <a:defRPr/>
            </a:pPr>
            <a:endParaRPr lang="en-US"/>
          </a:p>
        </p:txBody>
      </p:sp>
      <p:sp>
        <p:nvSpPr>
          <p:cNvPr id="111621" name="Rectangle 5"/>
          <p:cNvSpPr>
            <a:spLocks noGrp="1" noChangeArrowheads="1"/>
          </p:cNvSpPr>
          <p:nvPr>
            <p:ph type="sldNum" sz="quarter" idx="3"/>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93FDA17C-3A83-49BD-A68B-5B50185410FD}" type="slidenum">
              <a:rPr lang="en-US"/>
              <a:pPr>
                <a:defRPr/>
              </a:pPr>
              <a:t>‹#›</a:t>
            </a:fld>
            <a:endParaRPr lang="en-US"/>
          </a:p>
        </p:txBody>
      </p:sp>
    </p:spTree>
    <p:extLst>
      <p:ext uri="{BB962C8B-B14F-4D97-AF65-F5344CB8AC3E}">
        <p14:creationId xmlns="" xmlns:p14="http://schemas.microsoft.com/office/powerpoint/2010/main" val="38044110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vl1pPr>
          </a:lstStyle>
          <a:p>
            <a:pPr>
              <a:defRPr/>
            </a:pPr>
            <a:endParaRPr lang="en-US"/>
          </a:p>
        </p:txBody>
      </p:sp>
      <p:sp>
        <p:nvSpPr>
          <p:cNvPr id="49155"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n-US"/>
          </a:p>
        </p:txBody>
      </p:sp>
      <p:sp>
        <p:nvSpPr>
          <p:cNvPr id="614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158"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vl1pPr>
          </a:lstStyle>
          <a:p>
            <a:pPr>
              <a:defRPr/>
            </a:pPr>
            <a:endParaRPr lang="en-US"/>
          </a:p>
        </p:txBody>
      </p:sp>
      <p:sp>
        <p:nvSpPr>
          <p:cNvPr id="49159"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680E1FE2-5ECC-48E0-A963-4592F4B4D92A}" type="slidenum">
              <a:rPr lang="en-US"/>
              <a:pPr>
                <a:defRPr/>
              </a:pPr>
              <a:t>‹#›</a:t>
            </a:fld>
            <a:endParaRPr lang="en-US"/>
          </a:p>
        </p:txBody>
      </p:sp>
    </p:spTree>
    <p:extLst>
      <p:ext uri="{BB962C8B-B14F-4D97-AF65-F5344CB8AC3E}">
        <p14:creationId xmlns="" xmlns:p14="http://schemas.microsoft.com/office/powerpoint/2010/main" val="18066861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p>
            <a:fld id="{9C8511F1-5649-4D0A-8D88-1490FD9F73C2}" type="slidenum">
              <a:rPr lang="en-US" smtClean="0"/>
              <a:pPr/>
              <a:t>1</a:t>
            </a:fld>
            <a:endParaRPr lang="en-US" smtClean="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003FB3B-CA1A-4386-A062-3D1E08DA9598}" type="slidenum">
              <a:rPr lang="en-US" smtClean="0"/>
              <a:pPr/>
              <a:t>2</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003FB3B-CA1A-4386-A062-3D1E08DA9598}" type="slidenum">
              <a:rPr lang="en-US" smtClean="0"/>
              <a:pPr/>
              <a:t>3</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r>
              <a:rPr lang="en-US" dirty="0" smtClean="0"/>
              <a:t>Tell a narrative</a:t>
            </a:r>
          </a:p>
          <a:p>
            <a:pPr eaLnBrk="1" hangingPunct="1">
              <a:buFontTx/>
              <a:buChar char="-"/>
            </a:pPr>
            <a:r>
              <a:rPr lang="en-US" dirty="0" smtClean="0"/>
              <a:t>Tell a story – longitudinal approach to data collection</a:t>
            </a:r>
          </a:p>
          <a:p>
            <a:pPr lvl="1" eaLnBrk="1" hangingPunct="1">
              <a:buFontTx/>
              <a:buChar char="-"/>
            </a:pPr>
            <a:r>
              <a:rPr lang="en-US" dirty="0" smtClean="0"/>
              <a:t>Start with</a:t>
            </a:r>
            <a:r>
              <a:rPr lang="en-US" baseline="0" dirty="0" smtClean="0"/>
              <a:t> </a:t>
            </a:r>
            <a:r>
              <a:rPr lang="en-US" baseline="0" dirty="0" err="1" smtClean="0"/>
              <a:t>Troys</a:t>
            </a:r>
            <a:r>
              <a:rPr lang="en-US" baseline="0" dirty="0" smtClean="0"/>
              <a:t> work</a:t>
            </a:r>
            <a:endParaRPr lang="en-US" dirty="0" smtClean="0"/>
          </a:p>
          <a:p>
            <a:pPr eaLnBrk="1" hangingPunct="1"/>
            <a:r>
              <a:rPr lang="en-US" dirty="0" smtClean="0"/>
              <a:t>- build a context under which we do our research</a:t>
            </a:r>
          </a:p>
          <a:p>
            <a:pPr eaLnBrk="1" hangingPunct="1"/>
            <a:r>
              <a:rPr lang="en-US" dirty="0" smtClean="0"/>
              <a:t>- connect each into a context of the longitudinal story</a:t>
            </a:r>
          </a:p>
          <a:p>
            <a:pPr eaLnBrk="1" hangingPunct="1"/>
            <a:r>
              <a:rPr lang="en-US" dirty="0" smtClean="0"/>
              <a:t>- What we think policy makers could do to support our agenda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003FB3B-CA1A-4386-A062-3D1E08DA9598}" type="slidenum">
              <a:rPr lang="en-US" smtClean="0"/>
              <a:pPr/>
              <a:t>14</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91391A4-FB02-4F9E-B5FC-B4403C6DE40F}" type="slidenum">
              <a:rPr lang="en-US" smtClean="0"/>
              <a:pPr/>
              <a:t>22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0"/>
            <a:ext cx="2057400" cy="4724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0"/>
            <a:ext cx="6019800" cy="4724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752600"/>
            <a:ext cx="8229600" cy="3733800"/>
          </a:xfrm>
        </p:spPr>
        <p:txBody>
          <a:bodyPr/>
          <a:lstStyle/>
          <a:p>
            <a:pPr lvl="0"/>
            <a:r>
              <a:rPr lang="en-US" noProof="0" smtClean="0"/>
              <a:t>Click icon to add chart</a:t>
            </a:r>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762000"/>
            <a:ext cx="82296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752600"/>
            <a:ext cx="4038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40386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2000"/>
            <a:ext cx="82296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752600"/>
            <a:ext cx="82296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60"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Documents/pathways%202/pathwayConcept/pathwayVideo.mov" TargetMode="External"/><Relationship Id="rId1" Type="http://schemas.openxmlformats.org/officeDocument/2006/relationships/slideLayout" Target="../slideLayouts/slideLayout7.xml"/><Relationship Id="rId4" Type="http://schemas.openxmlformats.org/officeDocument/2006/relationships/hyperlink" Target="../Documents/pathways%202/pathwayConcept/interactive_files/immersive_pathway.exe"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idx="4294967295"/>
          </p:nvPr>
        </p:nvSpPr>
        <p:spPr>
          <a:xfrm>
            <a:off x="0" y="5562600"/>
            <a:ext cx="9144000" cy="838200"/>
          </a:xfrm>
        </p:spPr>
        <p:txBody>
          <a:bodyPr/>
          <a:lstStyle/>
          <a:p>
            <a:r>
              <a:rPr lang="en-US" sz="3200" dirty="0" smtClean="0">
                <a:solidFill>
                  <a:schemeClr val="bg1"/>
                </a:solidFill>
                <a:latin typeface="Franklin Gothic Demi" pitchFamily="34" charset="0"/>
              </a:rPr>
              <a:t>What is Meaningful Data &amp; How to Measure It?</a:t>
            </a:r>
            <a:br>
              <a:rPr lang="en-US" sz="3200" dirty="0" smtClean="0">
                <a:solidFill>
                  <a:schemeClr val="bg1"/>
                </a:solidFill>
                <a:latin typeface="Franklin Gothic Demi" pitchFamily="34" charset="0"/>
              </a:rPr>
            </a:br>
            <a:r>
              <a:rPr lang="en-US" sz="900" dirty="0" smtClean="0">
                <a:solidFill>
                  <a:schemeClr val="bg1"/>
                </a:solidFill>
                <a:latin typeface="Franklin Gothic Demi" pitchFamily="34" charset="0"/>
              </a:rPr>
              <a:t/>
            </a:r>
            <a:br>
              <a:rPr lang="en-US" sz="900" dirty="0" smtClean="0">
                <a:solidFill>
                  <a:schemeClr val="bg1"/>
                </a:solidFill>
                <a:latin typeface="Franklin Gothic Demi" pitchFamily="34" charset="0"/>
              </a:rPr>
            </a:br>
            <a:r>
              <a:rPr lang="en-US" sz="1800" dirty="0" smtClean="0">
                <a:solidFill>
                  <a:schemeClr val="bg1"/>
                </a:solidFill>
                <a:latin typeface="Franklin Gothic Demi" pitchFamily="34" charset="0"/>
              </a:rPr>
              <a:t>National College Access Network, New Orleans Regional Meeting</a:t>
            </a:r>
            <a:br>
              <a:rPr lang="en-US" sz="1800" dirty="0" smtClean="0">
                <a:solidFill>
                  <a:schemeClr val="bg1"/>
                </a:solidFill>
                <a:latin typeface="Franklin Gothic Demi" pitchFamily="34" charset="0"/>
              </a:rPr>
            </a:br>
            <a:r>
              <a:rPr lang="en-US" sz="1800" dirty="0" smtClean="0">
                <a:solidFill>
                  <a:schemeClr val="bg1"/>
                </a:solidFill>
                <a:latin typeface="Franklin Gothic Demi" pitchFamily="34" charset="0"/>
              </a:rPr>
              <a:t>March 25,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latin typeface="Franklin Gothic Demi" pitchFamily="34" charset="0"/>
              </a:rPr>
              <a:t>Measurement within the </a:t>
            </a:r>
            <a:br>
              <a:rPr lang="en-US" sz="3200" dirty="0" smtClean="0">
                <a:latin typeface="Franklin Gothic Demi" pitchFamily="34" charset="0"/>
              </a:rPr>
            </a:br>
            <a:r>
              <a:rPr lang="en-US" sz="3200" dirty="0" smtClean="0">
                <a:latin typeface="Franklin Gothic Demi" pitchFamily="34" charset="0"/>
              </a:rPr>
              <a:t>Context of College Access</a:t>
            </a:r>
            <a:endParaRPr lang="en-US" sz="3200" dirty="0">
              <a:latin typeface="Franklin Gothic Demi" pitchFamily="34" charset="0"/>
            </a:endParaRPr>
          </a:p>
        </p:txBody>
      </p:sp>
      <p:sp>
        <p:nvSpPr>
          <p:cNvPr id="3" name="Content Placeholder 2"/>
          <p:cNvSpPr>
            <a:spLocks noGrp="1"/>
          </p:cNvSpPr>
          <p:nvPr>
            <p:ph idx="1"/>
          </p:nvPr>
        </p:nvSpPr>
        <p:spPr>
          <a:xfrm>
            <a:off x="457200" y="1981200"/>
            <a:ext cx="8229600" cy="3733800"/>
          </a:xfrm>
        </p:spPr>
        <p:txBody>
          <a:bodyPr>
            <a:normAutofit/>
          </a:bodyPr>
          <a:lstStyle/>
          <a:p>
            <a:r>
              <a:rPr lang="en-US" sz="2800" dirty="0" smtClean="0">
                <a:solidFill>
                  <a:schemeClr val="accent6"/>
                </a:solidFill>
                <a:latin typeface="Franklin Gothic Demi" pitchFamily="34" charset="0"/>
              </a:rPr>
              <a:t>Participant use of knowledge and skills</a:t>
            </a:r>
          </a:p>
          <a:p>
            <a:pPr lvl="1"/>
            <a:r>
              <a:rPr lang="en-US" sz="2400" dirty="0" smtClean="0">
                <a:solidFill>
                  <a:schemeClr val="accent6"/>
                </a:solidFill>
                <a:latin typeface="Franklin Gothic Medium" pitchFamily="34" charset="0"/>
              </a:rPr>
              <a:t>Can the use of knowledge gained be measured?</a:t>
            </a:r>
          </a:p>
          <a:p>
            <a:pPr lvl="2"/>
            <a:r>
              <a:rPr lang="en-US" sz="2000" dirty="0" smtClean="0">
                <a:solidFill>
                  <a:schemeClr val="accent6"/>
                </a:solidFill>
                <a:latin typeface="Franklin Gothic Medium" pitchFamily="34" charset="0"/>
              </a:rPr>
              <a:t>Observations</a:t>
            </a:r>
          </a:p>
          <a:p>
            <a:pPr lvl="2"/>
            <a:r>
              <a:rPr lang="en-US" sz="2000" dirty="0" smtClean="0">
                <a:solidFill>
                  <a:schemeClr val="accent6"/>
                </a:solidFill>
                <a:latin typeface="Franklin Gothic Medium" pitchFamily="34" charset="0"/>
              </a:rPr>
              <a:t>Records of use</a:t>
            </a:r>
          </a:p>
          <a:p>
            <a:pPr lvl="2"/>
            <a:r>
              <a:rPr lang="en-US" sz="2000" dirty="0" smtClean="0">
                <a:solidFill>
                  <a:schemeClr val="accent6"/>
                </a:solidFill>
                <a:latin typeface="Franklin Gothic Medium" pitchFamily="34" charset="0"/>
              </a:rPr>
              <a:t>Applications</a:t>
            </a:r>
            <a:r>
              <a:rPr lang="en-US" sz="2000" dirty="0" smtClean="0">
                <a:solidFill>
                  <a:schemeClr val="accent6"/>
                </a:solidFill>
                <a:latin typeface="Franklin Gothic Medium" pitchFamily="34" charset="0"/>
              </a:rPr>
              <a:t>, etc.</a:t>
            </a:r>
            <a:endParaRPr lang="en-US" sz="2000" dirty="0" smtClean="0">
              <a:solidFill>
                <a:schemeClr val="accent6"/>
              </a:solidFill>
              <a:latin typeface="Franklin Gothic Medium"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latin typeface="Franklin Gothic Demi" pitchFamily="34" charset="0"/>
              </a:rPr>
              <a:t>Measurement within the </a:t>
            </a:r>
            <a:br>
              <a:rPr lang="en-US" sz="3200" dirty="0" smtClean="0">
                <a:latin typeface="Franklin Gothic Demi" pitchFamily="34" charset="0"/>
              </a:rPr>
            </a:br>
            <a:r>
              <a:rPr lang="en-US" sz="3200" dirty="0" smtClean="0">
                <a:latin typeface="Franklin Gothic Demi" pitchFamily="34" charset="0"/>
              </a:rPr>
              <a:t>Context of College Access</a:t>
            </a:r>
            <a:endParaRPr lang="en-US" sz="3200" dirty="0">
              <a:latin typeface="Franklin Gothic Demi" pitchFamily="34" charset="0"/>
            </a:endParaRPr>
          </a:p>
        </p:txBody>
      </p:sp>
      <p:sp>
        <p:nvSpPr>
          <p:cNvPr id="3" name="Content Placeholder 2"/>
          <p:cNvSpPr>
            <a:spLocks noGrp="1"/>
          </p:cNvSpPr>
          <p:nvPr>
            <p:ph idx="1"/>
          </p:nvPr>
        </p:nvSpPr>
        <p:spPr>
          <a:xfrm>
            <a:off x="457200" y="1981200"/>
            <a:ext cx="8229600" cy="3733800"/>
          </a:xfrm>
        </p:spPr>
        <p:txBody>
          <a:bodyPr>
            <a:normAutofit/>
          </a:bodyPr>
          <a:lstStyle/>
          <a:p>
            <a:r>
              <a:rPr lang="en-US" sz="2800" dirty="0" smtClean="0">
                <a:solidFill>
                  <a:schemeClr val="accent6"/>
                </a:solidFill>
                <a:latin typeface="Franklin Gothic Demi" pitchFamily="34" charset="0"/>
              </a:rPr>
              <a:t>Participant outcomes</a:t>
            </a:r>
          </a:p>
          <a:p>
            <a:pPr lvl="1"/>
            <a:r>
              <a:rPr lang="en-US" sz="2400" dirty="0" smtClean="0">
                <a:solidFill>
                  <a:schemeClr val="accent6"/>
                </a:solidFill>
                <a:latin typeface="Franklin Gothic Medium" pitchFamily="34" charset="0"/>
              </a:rPr>
              <a:t>Did students gain access to college?</a:t>
            </a:r>
          </a:p>
          <a:p>
            <a:pPr lvl="1"/>
            <a:r>
              <a:rPr lang="en-US" sz="2400" dirty="0" smtClean="0">
                <a:solidFill>
                  <a:schemeClr val="accent6"/>
                </a:solidFill>
                <a:latin typeface="Franklin Gothic Medium" pitchFamily="34" charset="0"/>
              </a:rPr>
              <a:t>Did they complete their postsecondary </a:t>
            </a:r>
            <a:r>
              <a:rPr lang="en-US" sz="2400" dirty="0" smtClean="0">
                <a:solidFill>
                  <a:schemeClr val="accent6"/>
                </a:solidFill>
                <a:latin typeface="Franklin Gothic Medium" pitchFamily="34" charset="0"/>
              </a:rPr>
              <a:t>degrees?</a:t>
            </a:r>
            <a:endParaRPr lang="en-US" sz="2400" dirty="0" smtClean="0">
              <a:solidFill>
                <a:schemeClr val="accent6"/>
              </a:solidFill>
              <a:latin typeface="Franklin Gothic Medium" pitchFamily="34" charset="0"/>
            </a:endParaRPr>
          </a:p>
          <a:p>
            <a:pPr lvl="1"/>
            <a:r>
              <a:rPr lang="en-US" sz="2400" dirty="0" smtClean="0">
                <a:solidFill>
                  <a:schemeClr val="accent6"/>
                </a:solidFill>
                <a:latin typeface="Franklin Gothic Medium" pitchFamily="34" charset="0"/>
              </a:rPr>
              <a:t>Are they employed within their </a:t>
            </a:r>
            <a:r>
              <a:rPr lang="en-US" sz="2400" dirty="0" smtClean="0">
                <a:solidFill>
                  <a:schemeClr val="accent6"/>
                </a:solidFill>
                <a:latin typeface="Franklin Gothic Medium" pitchFamily="34" charset="0"/>
              </a:rPr>
              <a:t>fields?</a:t>
            </a:r>
            <a:endParaRPr lang="en-US" sz="2400" dirty="0" smtClean="0">
              <a:solidFill>
                <a:schemeClr val="accent6"/>
              </a:solidFill>
              <a:latin typeface="Franklin Gothic Medium"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latin typeface="Franklin Gothic Demi" pitchFamily="34" charset="0"/>
              </a:rPr>
              <a:t>Typical Measurements</a:t>
            </a:r>
            <a:endParaRPr lang="en-US" sz="3200" dirty="0">
              <a:latin typeface="Franklin Gothic Demi" pitchFamily="34" charset="0"/>
            </a:endParaRPr>
          </a:p>
        </p:txBody>
      </p:sp>
      <p:sp>
        <p:nvSpPr>
          <p:cNvPr id="3" name="Content Placeholder 2"/>
          <p:cNvSpPr>
            <a:spLocks noGrp="1"/>
          </p:cNvSpPr>
          <p:nvPr>
            <p:ph idx="1"/>
          </p:nvPr>
        </p:nvSpPr>
        <p:spPr/>
        <p:txBody>
          <a:bodyPr/>
          <a:lstStyle/>
          <a:p>
            <a:r>
              <a:rPr lang="en-US" sz="2800" dirty="0" smtClean="0">
                <a:solidFill>
                  <a:schemeClr val="accent6"/>
                </a:solidFill>
                <a:latin typeface="Franklin Gothic Medium" pitchFamily="34" charset="0"/>
              </a:rPr>
              <a:t>Attendance </a:t>
            </a:r>
          </a:p>
          <a:p>
            <a:r>
              <a:rPr lang="en-US" sz="2800" dirty="0" smtClean="0">
                <a:solidFill>
                  <a:schemeClr val="accent6"/>
                </a:solidFill>
                <a:latin typeface="Franklin Gothic Medium" pitchFamily="34" charset="0"/>
              </a:rPr>
              <a:t>Post-participation surveys</a:t>
            </a:r>
          </a:p>
          <a:p>
            <a:pPr lvl="1"/>
            <a:r>
              <a:rPr lang="en-US" sz="2400" dirty="0" smtClean="0">
                <a:solidFill>
                  <a:schemeClr val="accent6"/>
                </a:solidFill>
                <a:latin typeface="Franklin Gothic Medium" pitchFamily="34" charset="0"/>
              </a:rPr>
              <a:t>“Smile Sheets”</a:t>
            </a:r>
          </a:p>
          <a:p>
            <a:r>
              <a:rPr lang="en-US" sz="2800" dirty="0" smtClean="0">
                <a:solidFill>
                  <a:schemeClr val="accent6"/>
                </a:solidFill>
                <a:latin typeface="Franklin Gothic Medium" pitchFamily="34" charset="0"/>
              </a:rPr>
              <a:t>Overall college attendance rates</a:t>
            </a:r>
            <a:endParaRPr lang="en-US" sz="2800" dirty="0">
              <a:solidFill>
                <a:schemeClr val="accent6"/>
              </a:solidFill>
              <a:latin typeface="Franklin Gothic Medium"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p>
            <a:r>
              <a:rPr lang="en-US" sz="3200" dirty="0" smtClean="0">
                <a:latin typeface="Franklin Gothic Demi" pitchFamily="34" charset="0"/>
              </a:rPr>
              <a:t>Evidence-based Practices</a:t>
            </a:r>
            <a:endParaRPr lang="en-US" sz="3200" dirty="0">
              <a:latin typeface="Franklin Gothic Demi" pitchFamily="34" charset="0"/>
            </a:endParaRPr>
          </a:p>
        </p:txBody>
      </p:sp>
      <p:sp>
        <p:nvSpPr>
          <p:cNvPr id="3" name="Content Placeholder 2"/>
          <p:cNvSpPr>
            <a:spLocks noGrp="1"/>
          </p:cNvSpPr>
          <p:nvPr>
            <p:ph idx="1"/>
          </p:nvPr>
        </p:nvSpPr>
        <p:spPr>
          <a:xfrm>
            <a:off x="457200" y="1524000"/>
            <a:ext cx="8229600" cy="3733800"/>
          </a:xfrm>
        </p:spPr>
        <p:txBody>
          <a:bodyPr>
            <a:normAutofit/>
          </a:bodyPr>
          <a:lstStyle/>
          <a:p>
            <a:r>
              <a:rPr lang="en-US" sz="2800" dirty="0" smtClean="0">
                <a:solidFill>
                  <a:schemeClr val="accent6"/>
                </a:solidFill>
                <a:latin typeface="Franklin Gothic Medium" pitchFamily="34" charset="0"/>
              </a:rPr>
              <a:t>High-quality </a:t>
            </a:r>
            <a:r>
              <a:rPr lang="en-US" sz="2800" dirty="0" smtClean="0">
                <a:solidFill>
                  <a:schemeClr val="accent6"/>
                </a:solidFill>
                <a:latin typeface="Franklin Gothic Medium" pitchFamily="34" charset="0"/>
              </a:rPr>
              <a:t>data to measure all levels of outcomes.</a:t>
            </a:r>
          </a:p>
          <a:p>
            <a:pPr lvl="1"/>
            <a:r>
              <a:rPr lang="en-US" sz="2400" dirty="0" smtClean="0">
                <a:solidFill>
                  <a:schemeClr val="accent6"/>
                </a:solidFill>
                <a:latin typeface="Franklin Gothic Medium" pitchFamily="34" charset="0"/>
              </a:rPr>
              <a:t>Participation, utilization, and outcomes</a:t>
            </a:r>
          </a:p>
          <a:p>
            <a:r>
              <a:rPr lang="en-US" sz="2800" dirty="0" smtClean="0">
                <a:solidFill>
                  <a:schemeClr val="accent6"/>
                </a:solidFill>
                <a:latin typeface="Franklin Gothic Medium" pitchFamily="34" charset="0"/>
              </a:rPr>
              <a:t>Longitudinal</a:t>
            </a:r>
          </a:p>
          <a:p>
            <a:pPr lvl="1"/>
            <a:r>
              <a:rPr lang="en-US" sz="2400" dirty="0" smtClean="0">
                <a:solidFill>
                  <a:schemeClr val="accent6"/>
                </a:solidFill>
                <a:latin typeface="Franklin Gothic Medium" pitchFamily="34" charset="0"/>
              </a:rPr>
              <a:t>College access is inherently a longitudinal process.</a:t>
            </a:r>
          </a:p>
          <a:p>
            <a:pPr lvl="1"/>
            <a:r>
              <a:rPr lang="en-US" sz="2400" dirty="0" smtClean="0">
                <a:solidFill>
                  <a:schemeClr val="accent6"/>
                </a:solidFill>
                <a:latin typeface="Franklin Gothic Medium" pitchFamily="34" charset="0"/>
              </a:rPr>
              <a:t>To measure the impact, students must be tracked over time.</a:t>
            </a:r>
            <a:endParaRPr lang="en-US" sz="2400" dirty="0">
              <a:solidFill>
                <a:schemeClr val="accent6"/>
              </a:solidFill>
              <a:latin typeface="Franklin Gothic Medium"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457200"/>
            <a:ext cx="8229600" cy="838200"/>
          </a:xfrm>
        </p:spPr>
        <p:txBody>
          <a:bodyPr/>
          <a:lstStyle/>
          <a:p>
            <a:pPr eaLnBrk="1" hangingPunct="1"/>
            <a:r>
              <a:rPr lang="en-US" sz="2800" dirty="0" smtClean="0">
                <a:solidFill>
                  <a:srgbClr val="A50021"/>
                </a:solidFill>
                <a:latin typeface="Franklin Gothic Demi" pitchFamily="34" charset="0"/>
              </a:rPr>
              <a:t>Integrated Longitudinal Data System (ILDS)</a:t>
            </a:r>
            <a:endParaRPr lang="en-US" dirty="0" smtClean="0">
              <a:solidFill>
                <a:srgbClr val="A50021"/>
              </a:solidFill>
              <a:latin typeface="Franklin Gothic Demi" pitchFamily="34" charset="0"/>
            </a:endParaRPr>
          </a:p>
        </p:txBody>
      </p:sp>
      <p:sp>
        <p:nvSpPr>
          <p:cNvPr id="4099" name="Content Placeholder 4"/>
          <p:cNvSpPr>
            <a:spLocks noGrp="1"/>
          </p:cNvSpPr>
          <p:nvPr>
            <p:ph idx="1"/>
          </p:nvPr>
        </p:nvSpPr>
        <p:spPr>
          <a:xfrm>
            <a:off x="457200" y="1143000"/>
            <a:ext cx="8382000" cy="4724400"/>
          </a:xfrm>
        </p:spPr>
        <p:txBody>
          <a:bodyPr/>
          <a:lstStyle/>
          <a:p>
            <a:pPr>
              <a:buClr>
                <a:srgbClr val="58656E"/>
              </a:buClr>
            </a:pPr>
            <a:r>
              <a:rPr lang="en-US" sz="2400" dirty="0" smtClean="0">
                <a:solidFill>
                  <a:srgbClr val="58656E"/>
                </a:solidFill>
                <a:latin typeface="Franklin Gothic Medium" pitchFamily="34" charset="0"/>
              </a:rPr>
              <a:t>ILDS (2000-current)</a:t>
            </a:r>
          </a:p>
          <a:p>
            <a:pPr lvl="1">
              <a:buClr>
                <a:srgbClr val="58656E"/>
              </a:buClr>
            </a:pPr>
            <a:r>
              <a:rPr lang="en-US" sz="2000" dirty="0" smtClean="0">
                <a:solidFill>
                  <a:srgbClr val="58656E"/>
                </a:solidFill>
                <a:latin typeface="Franklin Gothic Medium" pitchFamily="34" charset="0"/>
              </a:rPr>
              <a:t>Integrated across state agencies</a:t>
            </a:r>
          </a:p>
          <a:p>
            <a:pPr lvl="2">
              <a:buClr>
                <a:srgbClr val="58656E"/>
              </a:buClr>
            </a:pPr>
            <a:r>
              <a:rPr lang="en-US" sz="2000" dirty="0" smtClean="0">
                <a:solidFill>
                  <a:srgbClr val="58656E"/>
                </a:solidFill>
                <a:latin typeface="Franklin Gothic Medium" pitchFamily="34" charset="0"/>
              </a:rPr>
              <a:t>OJJ, LDE, DCFS, DHH, LWC, BOR</a:t>
            </a:r>
          </a:p>
          <a:p>
            <a:pPr lvl="1">
              <a:buClr>
                <a:srgbClr val="58656E"/>
              </a:buClr>
            </a:pPr>
            <a:r>
              <a:rPr lang="en-US" sz="2000" dirty="0" smtClean="0">
                <a:solidFill>
                  <a:srgbClr val="58656E"/>
                </a:solidFill>
                <a:latin typeface="Franklin Gothic Medium" pitchFamily="34" charset="0"/>
              </a:rPr>
              <a:t>Longitudinal research that connects child development research across time</a:t>
            </a:r>
          </a:p>
          <a:p>
            <a:pPr>
              <a:buClr>
                <a:srgbClr val="58656E"/>
              </a:buClr>
            </a:pPr>
            <a:r>
              <a:rPr lang="en-US" sz="2400" dirty="0" smtClean="0">
                <a:solidFill>
                  <a:srgbClr val="58656E"/>
                </a:solidFill>
                <a:latin typeface="Franklin Gothic Medium" pitchFamily="34" charset="0"/>
              </a:rPr>
              <a:t>Allows for unprecedented studies incorporating data from numerous state agencies</a:t>
            </a:r>
          </a:p>
          <a:p>
            <a:pPr>
              <a:buClr>
                <a:srgbClr val="58656E"/>
              </a:buClr>
            </a:pPr>
            <a:r>
              <a:rPr lang="en-US" sz="2400" dirty="0" smtClean="0">
                <a:solidFill>
                  <a:srgbClr val="58656E"/>
                </a:solidFill>
                <a:latin typeface="Franklin Gothic Medium" pitchFamily="34" charset="0"/>
              </a:rPr>
              <a:t>Outgrowth of the ILDS: “Pathways to Louisiana’s Future” visualization</a:t>
            </a:r>
          </a:p>
          <a:p>
            <a:pPr lvl="1">
              <a:buClr>
                <a:srgbClr val="58656E"/>
              </a:buClr>
            </a:pPr>
            <a:r>
              <a:rPr lang="en-US" sz="2000" dirty="0" smtClean="0">
                <a:solidFill>
                  <a:srgbClr val="58656E"/>
                </a:solidFill>
                <a:latin typeface="Franklin Gothic Medium" pitchFamily="34" charset="0"/>
              </a:rPr>
              <a:t>Will provide valuable information to policymakers by showing how changing the landscape from birth to the workforce could impact future economic and social trends in Louisiana</a:t>
            </a:r>
          </a:p>
          <a:p>
            <a:pPr lvl="1">
              <a:buClr>
                <a:srgbClr val="58656E"/>
              </a:buClr>
            </a:pPr>
            <a:r>
              <a:rPr lang="en-US" sz="2000" dirty="0" smtClean="0">
                <a:solidFill>
                  <a:srgbClr val="58656E"/>
                </a:solidFill>
                <a:latin typeface="Franklin Gothic Medium" pitchFamily="34" charset="0"/>
              </a:rPr>
              <a:t>Prototype to debut April 2011</a:t>
            </a:r>
            <a:endParaRPr lang="en-US" sz="2400" dirty="0" smtClean="0">
              <a:solidFill>
                <a:srgbClr val="58656E"/>
              </a:solidFill>
              <a:latin typeface="Franklin Gothic Medium"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pathways.001.jpg"/>
          <p:cNvPicPr>
            <a:picLocks noGrp="1" noChangeAspect="1"/>
          </p:cNvPicPr>
          <p:nvPr>
            <p:ph idx="1"/>
          </p:nvPr>
        </p:nvPicPr>
        <p:blipFill>
          <a:blip r:embed="rId2" cstate="screen"/>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athways.002.jpg"/>
          <p:cNvPicPr>
            <a:picLocks noGrp="1" noChangeAspect="1"/>
          </p:cNvPicPr>
          <p:nvPr>
            <p:ph idx="1"/>
          </p:nvPr>
        </p:nvPicPr>
        <p:blipFill>
          <a:blip r:embed="rId2" cstate="screen"/>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athways.003.jpg"/>
          <p:cNvPicPr>
            <a:picLocks noGrp="1" noChangeAspect="1"/>
          </p:cNvPicPr>
          <p:nvPr>
            <p:ph idx="1"/>
          </p:nvPr>
        </p:nvPicPr>
        <p:blipFill>
          <a:blip r:embed="rId2" cstate="screen"/>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athways_zoom.001.jpg"/>
          <p:cNvPicPr>
            <a:picLocks noGrp="1" noChangeAspect="1"/>
          </p:cNvPicPr>
          <p:nvPr>
            <p:ph idx="1"/>
          </p:nvPr>
        </p:nvPicPr>
        <p:blipFill>
          <a:blip r:embed="rId2" cstate="screen"/>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athways_zoom.002.jpg"/>
          <p:cNvPicPr>
            <a:picLocks noGrp="1" noChangeAspect="1"/>
          </p:cNvPicPr>
          <p:nvPr>
            <p:ph idx="1"/>
          </p:nvPr>
        </p:nvPicPr>
        <p:blipFill>
          <a:blip r:embed="rId2" cstate="screen"/>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457200"/>
            <a:ext cx="8229600" cy="838200"/>
          </a:xfrm>
        </p:spPr>
        <p:txBody>
          <a:bodyPr/>
          <a:lstStyle/>
          <a:p>
            <a:pPr eaLnBrk="1" hangingPunct="1"/>
            <a:r>
              <a:rPr lang="en-US" sz="3200" dirty="0" smtClean="0">
                <a:solidFill>
                  <a:srgbClr val="AB0633"/>
                </a:solidFill>
                <a:latin typeface="Franklin Gothic Demi" pitchFamily="34" charset="0"/>
              </a:rPr>
              <a:t>Overview</a:t>
            </a:r>
          </a:p>
        </p:txBody>
      </p:sp>
      <p:sp>
        <p:nvSpPr>
          <p:cNvPr id="4099" name="Content Placeholder 4"/>
          <p:cNvSpPr>
            <a:spLocks noGrp="1"/>
          </p:cNvSpPr>
          <p:nvPr>
            <p:ph idx="1"/>
          </p:nvPr>
        </p:nvSpPr>
        <p:spPr>
          <a:xfrm>
            <a:off x="457200" y="1447800"/>
            <a:ext cx="8229600" cy="5410200"/>
          </a:xfrm>
        </p:spPr>
        <p:txBody>
          <a:bodyPr/>
          <a:lstStyle/>
          <a:p>
            <a:r>
              <a:rPr lang="en-US" sz="2800" dirty="0" smtClean="0">
                <a:solidFill>
                  <a:srgbClr val="58656E"/>
                </a:solidFill>
                <a:latin typeface="Franklin Gothic Medium" pitchFamily="34" charset="0"/>
              </a:rPr>
              <a:t>The Picard Center background</a:t>
            </a:r>
          </a:p>
          <a:p>
            <a:r>
              <a:rPr lang="en-US" sz="2800" dirty="0" smtClean="0">
                <a:solidFill>
                  <a:srgbClr val="58656E"/>
                </a:solidFill>
                <a:latin typeface="Franklin Gothic Medium" pitchFamily="34" charset="0"/>
              </a:rPr>
              <a:t>Meaningful data</a:t>
            </a:r>
          </a:p>
          <a:p>
            <a:pPr lvl="1"/>
            <a:r>
              <a:rPr lang="en-US" sz="2200" dirty="0" smtClean="0">
                <a:solidFill>
                  <a:srgbClr val="58656E"/>
                </a:solidFill>
                <a:latin typeface="Franklin Gothic Medium" pitchFamily="34" charset="0"/>
              </a:rPr>
              <a:t>Levels of Meaning and Use</a:t>
            </a:r>
          </a:p>
          <a:p>
            <a:r>
              <a:rPr lang="en-US" sz="2800" dirty="0" smtClean="0">
                <a:solidFill>
                  <a:srgbClr val="58656E"/>
                </a:solidFill>
                <a:latin typeface="Franklin Gothic Medium" pitchFamily="34" charset="0"/>
              </a:rPr>
              <a:t>Using </a:t>
            </a:r>
            <a:r>
              <a:rPr lang="en-US" sz="2800" dirty="0" smtClean="0">
                <a:solidFill>
                  <a:srgbClr val="58656E"/>
                </a:solidFill>
                <a:latin typeface="Franklin Gothic Medium" pitchFamily="34" charset="0"/>
              </a:rPr>
              <a:t>data </a:t>
            </a:r>
            <a:r>
              <a:rPr lang="en-US" sz="2800" dirty="0" smtClean="0">
                <a:solidFill>
                  <a:srgbClr val="58656E"/>
                </a:solidFill>
                <a:latin typeface="Franklin Gothic Medium" pitchFamily="34" charset="0"/>
              </a:rPr>
              <a:t>to </a:t>
            </a:r>
            <a:r>
              <a:rPr lang="en-US" sz="2800" dirty="0" smtClean="0">
                <a:solidFill>
                  <a:srgbClr val="58656E"/>
                </a:solidFill>
                <a:latin typeface="Franklin Gothic Medium" pitchFamily="34" charset="0"/>
              </a:rPr>
              <a:t>measure:</a:t>
            </a:r>
            <a:endParaRPr lang="en-US" sz="2800" dirty="0" smtClean="0">
              <a:solidFill>
                <a:srgbClr val="58656E"/>
              </a:solidFill>
              <a:latin typeface="Franklin Gothic Medium" pitchFamily="34" charset="0"/>
            </a:endParaRPr>
          </a:p>
          <a:p>
            <a:pPr lvl="1"/>
            <a:r>
              <a:rPr lang="en-US" sz="2200" dirty="0" smtClean="0">
                <a:solidFill>
                  <a:srgbClr val="58656E"/>
                </a:solidFill>
                <a:latin typeface="Franklin Gothic Medium" pitchFamily="34" charset="0"/>
                <a:ea typeface="+mn-ea"/>
                <a:cs typeface="+mn-cs"/>
              </a:rPr>
              <a:t>Efficacy</a:t>
            </a:r>
          </a:p>
          <a:p>
            <a:pPr lvl="1"/>
            <a:r>
              <a:rPr lang="en-US" sz="2200" dirty="0" smtClean="0">
                <a:solidFill>
                  <a:srgbClr val="58656E"/>
                </a:solidFill>
                <a:latin typeface="Franklin Gothic Medium" pitchFamily="34" charset="0"/>
                <a:ea typeface="+mn-ea"/>
                <a:cs typeface="+mn-cs"/>
              </a:rPr>
              <a:t>Effectiveness</a:t>
            </a:r>
          </a:p>
          <a:p>
            <a:pPr lvl="1"/>
            <a:r>
              <a:rPr lang="en-US" sz="2200" dirty="0" smtClean="0">
                <a:solidFill>
                  <a:srgbClr val="58656E"/>
                </a:solidFill>
                <a:latin typeface="Franklin Gothic Medium" pitchFamily="34" charset="0"/>
                <a:ea typeface="+mn-ea"/>
                <a:cs typeface="+mn-cs"/>
              </a:rPr>
              <a:t>Evaluation</a:t>
            </a:r>
          </a:p>
          <a:p>
            <a:r>
              <a:rPr lang="en-US" sz="2800" dirty="0">
                <a:solidFill>
                  <a:srgbClr val="58656E"/>
                </a:solidFill>
                <a:latin typeface="Franklin Gothic Medium" pitchFamily="34" charset="0"/>
              </a:rPr>
              <a:t>Integrated Longitudinal Data </a:t>
            </a:r>
            <a:r>
              <a:rPr lang="en-US" sz="2800" dirty="0" smtClean="0">
                <a:solidFill>
                  <a:srgbClr val="58656E"/>
                </a:solidFill>
                <a:latin typeface="Franklin Gothic Medium" pitchFamily="34" charset="0"/>
              </a:rPr>
              <a:t>System (ILDS)</a:t>
            </a:r>
            <a:endParaRPr lang="en-US" sz="2800" dirty="0" smtClean="0">
              <a:solidFill>
                <a:srgbClr val="58656E"/>
              </a:solidFill>
              <a:latin typeface="Franklin Gothic Medium"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thways.001.small.JPG">
            <a:hlinkClick r:id="rId2" action="ppaction://hlinkfile"/>
          </p:cNvPr>
          <p:cNvPicPr>
            <a:picLocks noChangeAspect="1"/>
          </p:cNvPicPr>
          <p:nvPr/>
        </p:nvPicPr>
        <p:blipFill>
          <a:blip r:embed="rId3" cstate="screen"/>
          <a:stretch>
            <a:fillRect/>
          </a:stretch>
        </p:blipFill>
        <p:spPr>
          <a:xfrm>
            <a:off x="533400" y="1181100"/>
            <a:ext cx="3810000" cy="2095500"/>
          </a:xfrm>
          <a:prstGeom prst="rect">
            <a:avLst/>
          </a:prstGeom>
        </p:spPr>
      </p:pic>
      <p:pic>
        <p:nvPicPr>
          <p:cNvPr id="5" name="Picture 4" descr="pathways.001.small.JPG">
            <a:hlinkClick r:id="rId4" action="ppaction://hlinkfile"/>
          </p:cNvPr>
          <p:cNvPicPr>
            <a:picLocks noChangeAspect="1"/>
          </p:cNvPicPr>
          <p:nvPr/>
        </p:nvPicPr>
        <p:blipFill>
          <a:blip r:embed="rId3" cstate="screen"/>
          <a:stretch>
            <a:fillRect/>
          </a:stretch>
        </p:blipFill>
        <p:spPr>
          <a:xfrm>
            <a:off x="4800600" y="3124200"/>
            <a:ext cx="3810000" cy="2095500"/>
          </a:xfrm>
          <a:prstGeom prst="rect">
            <a:avLst/>
          </a:prstGeom>
        </p:spPr>
      </p:pic>
      <p:sp>
        <p:nvSpPr>
          <p:cNvPr id="6" name="TextBox 5"/>
          <p:cNvSpPr txBox="1"/>
          <p:nvPr/>
        </p:nvSpPr>
        <p:spPr>
          <a:xfrm>
            <a:off x="533400" y="685800"/>
            <a:ext cx="3810000" cy="461665"/>
          </a:xfrm>
          <a:prstGeom prst="rect">
            <a:avLst/>
          </a:prstGeom>
          <a:noFill/>
        </p:spPr>
        <p:txBody>
          <a:bodyPr wrap="square" rtlCol="0">
            <a:spAutoFit/>
          </a:bodyPr>
          <a:lstStyle/>
          <a:p>
            <a:pPr algn="ctr"/>
            <a:r>
              <a:rPr lang="en-US" sz="2400" dirty="0" smtClean="0">
                <a:latin typeface="Franklin Gothic Demi" pitchFamily="34" charset="0"/>
              </a:rPr>
              <a:t>Dynamic</a:t>
            </a:r>
            <a:endParaRPr lang="en-US" sz="2400" dirty="0">
              <a:latin typeface="Franklin Gothic Demi" pitchFamily="34" charset="0"/>
            </a:endParaRPr>
          </a:p>
        </p:txBody>
      </p:sp>
      <p:sp>
        <p:nvSpPr>
          <p:cNvPr id="7" name="TextBox 6"/>
          <p:cNvSpPr txBox="1"/>
          <p:nvPr/>
        </p:nvSpPr>
        <p:spPr>
          <a:xfrm>
            <a:off x="4800600" y="2590800"/>
            <a:ext cx="3810000" cy="461665"/>
          </a:xfrm>
          <a:prstGeom prst="rect">
            <a:avLst/>
          </a:prstGeom>
          <a:noFill/>
        </p:spPr>
        <p:txBody>
          <a:bodyPr wrap="square" rtlCol="0">
            <a:spAutoFit/>
          </a:bodyPr>
          <a:lstStyle/>
          <a:p>
            <a:pPr algn="ctr"/>
            <a:r>
              <a:rPr lang="en-US" sz="2400" dirty="0" smtClean="0">
                <a:latin typeface="Franklin Gothic Demi" pitchFamily="34" charset="0"/>
              </a:rPr>
              <a:t>Multidimensional</a:t>
            </a:r>
            <a:endParaRPr lang="en-US" sz="2400" dirty="0">
              <a:latin typeface="Franklin Gothic Dem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latin typeface="Franklin Gothic Demi" pitchFamily="34" charset="0"/>
              </a:rPr>
              <a:t>Summary, </a:t>
            </a:r>
            <a:r>
              <a:rPr lang="en-US" sz="3200" dirty="0" smtClean="0">
                <a:latin typeface="Franklin Gothic Demi" pitchFamily="34" charset="0"/>
              </a:rPr>
              <a:t>Questions, </a:t>
            </a:r>
            <a:r>
              <a:rPr lang="en-US" sz="3200" dirty="0" smtClean="0">
                <a:latin typeface="Franklin Gothic Demi" pitchFamily="34" charset="0"/>
              </a:rPr>
              <a:t>C</a:t>
            </a:r>
            <a:r>
              <a:rPr lang="en-US" sz="3200" dirty="0" smtClean="0">
                <a:latin typeface="Franklin Gothic Demi" pitchFamily="34" charset="0"/>
              </a:rPr>
              <a:t>omments</a:t>
            </a:r>
            <a:endParaRPr lang="en-US" sz="3200" dirty="0">
              <a:latin typeface="Franklin Gothic Demi" pitchFamily="34" charset="0"/>
            </a:endParaRPr>
          </a:p>
        </p:txBody>
      </p:sp>
      <p:sp>
        <p:nvSpPr>
          <p:cNvPr id="3" name="Content Placeholder 2"/>
          <p:cNvSpPr>
            <a:spLocks noGrp="1"/>
          </p:cNvSpPr>
          <p:nvPr>
            <p:ph idx="1"/>
          </p:nvPr>
        </p:nvSpPr>
        <p:spPr/>
        <p:txBody>
          <a:bodyPr/>
          <a:lstStyle/>
          <a:p>
            <a:r>
              <a:rPr lang="en-US" sz="2800" dirty="0" smtClean="0">
                <a:solidFill>
                  <a:schemeClr val="accent6"/>
                </a:solidFill>
                <a:latin typeface="Franklin Gothic Medium" pitchFamily="34" charset="0"/>
              </a:rPr>
              <a:t>Meaningful data</a:t>
            </a:r>
          </a:p>
          <a:p>
            <a:pPr lvl="1"/>
            <a:r>
              <a:rPr lang="en-US" sz="2400" dirty="0" smtClean="0">
                <a:solidFill>
                  <a:schemeClr val="accent6"/>
                </a:solidFill>
                <a:latin typeface="Franklin Gothic Medium" pitchFamily="34" charset="0"/>
              </a:rPr>
              <a:t>Quality</a:t>
            </a:r>
          </a:p>
          <a:p>
            <a:pPr lvl="1"/>
            <a:r>
              <a:rPr lang="en-US" sz="2400" dirty="0" smtClean="0">
                <a:solidFill>
                  <a:schemeClr val="accent6"/>
                </a:solidFill>
                <a:latin typeface="Franklin Gothic Medium" pitchFamily="34" charset="0"/>
              </a:rPr>
              <a:t>Evaluation</a:t>
            </a:r>
          </a:p>
          <a:p>
            <a:pPr lvl="1"/>
            <a:r>
              <a:rPr lang="en-US" sz="2400" dirty="0" smtClean="0">
                <a:solidFill>
                  <a:schemeClr val="accent6"/>
                </a:solidFill>
                <a:latin typeface="Franklin Gothic Medium" pitchFamily="34" charset="0"/>
              </a:rPr>
              <a:t>Measurement</a:t>
            </a:r>
          </a:p>
          <a:p>
            <a:r>
              <a:rPr lang="en-US" sz="2800" dirty="0" smtClean="0">
                <a:solidFill>
                  <a:schemeClr val="accent6"/>
                </a:solidFill>
                <a:latin typeface="Franklin Gothic Medium" pitchFamily="34" charset="0"/>
              </a:rPr>
              <a:t>Longitudinal views</a:t>
            </a:r>
          </a:p>
          <a:p>
            <a:pPr lvl="1"/>
            <a:r>
              <a:rPr lang="en-US" sz="2400" dirty="0" smtClean="0">
                <a:solidFill>
                  <a:schemeClr val="accent6"/>
                </a:solidFill>
                <a:latin typeface="Franklin Gothic Medium" pitchFamily="34" charset="0"/>
              </a:rPr>
              <a:t>From birth to workforce</a:t>
            </a:r>
          </a:p>
          <a:p>
            <a:r>
              <a:rPr lang="en-US" sz="2800" dirty="0" smtClean="0">
                <a:solidFill>
                  <a:schemeClr val="accent6"/>
                </a:solidFill>
                <a:latin typeface="Franklin Gothic Medium" pitchFamily="34" charset="0"/>
              </a:rPr>
              <a:t>Questions of comments</a:t>
            </a:r>
          </a:p>
          <a:p>
            <a:endParaRPr lang="en-US" dirty="0">
              <a:solidFill>
                <a:schemeClr val="accent6"/>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122" name="Rectangle 9"/>
          <p:cNvSpPr>
            <a:spLocks noChangeArrowheads="1"/>
          </p:cNvSpPr>
          <p:nvPr/>
        </p:nvSpPr>
        <p:spPr bwMode="auto">
          <a:xfrm>
            <a:off x="0" y="673100"/>
            <a:ext cx="9144000" cy="1384300"/>
          </a:xfrm>
          <a:prstGeom prst="rect">
            <a:avLst/>
          </a:prstGeom>
          <a:noFill/>
          <a:ln w="9525">
            <a:noFill/>
            <a:miter lim="800000"/>
            <a:headEnd/>
            <a:tailEnd/>
          </a:ln>
        </p:spPr>
        <p:txBody>
          <a:bodyPr wrap="square">
            <a:spAutoFit/>
          </a:bodyPr>
          <a:lstStyle/>
          <a:p>
            <a:pPr algn="ctr"/>
            <a:r>
              <a:rPr lang="en-US" dirty="0">
                <a:solidFill>
                  <a:srgbClr val="58656E"/>
                </a:solidFill>
                <a:latin typeface="Franklin Gothic Demi" pitchFamily="34" charset="0"/>
              </a:rPr>
              <a:t>Picard Center for Child Development and Lifelong Learning</a:t>
            </a:r>
          </a:p>
          <a:p>
            <a:pPr algn="ctr"/>
            <a:r>
              <a:rPr lang="en-US" dirty="0">
                <a:solidFill>
                  <a:srgbClr val="58656E"/>
                </a:solidFill>
                <a:latin typeface="Franklin Gothic Demi" pitchFamily="34" charset="0"/>
              </a:rPr>
              <a:t>University of Louisiana at Lafayette</a:t>
            </a:r>
          </a:p>
          <a:p>
            <a:pPr algn="ctr"/>
            <a:r>
              <a:rPr lang="en-US" sz="1600" dirty="0">
                <a:solidFill>
                  <a:srgbClr val="A50021"/>
                </a:solidFill>
                <a:latin typeface="Franklin Gothic Medium" pitchFamily="34" charset="0"/>
              </a:rPr>
              <a:t>P.O. Box 42730 · Lafayette, LA 70503</a:t>
            </a:r>
          </a:p>
          <a:p>
            <a:pPr algn="ctr"/>
            <a:r>
              <a:rPr lang="en-US" sz="1600" dirty="0" smtClean="0">
                <a:solidFill>
                  <a:srgbClr val="A50021"/>
                </a:solidFill>
                <a:latin typeface="Franklin Gothic Medium" pitchFamily="34" charset="0"/>
              </a:rPr>
              <a:t>337-482-1567</a:t>
            </a:r>
          </a:p>
          <a:p>
            <a:pPr algn="ctr"/>
            <a:r>
              <a:rPr lang="en-US" sz="1600" dirty="0" smtClean="0">
                <a:solidFill>
                  <a:srgbClr val="A50021"/>
                </a:solidFill>
                <a:latin typeface="Franklin Gothic Medium" pitchFamily="34" charset="0"/>
              </a:rPr>
              <a:t>www.picardcenter.org</a:t>
            </a:r>
            <a:endParaRPr lang="en-US" sz="1600" dirty="0">
              <a:solidFill>
                <a:srgbClr val="A50021"/>
              </a:solidFill>
              <a:latin typeface="Franklin Gothic Medium" pitchFamily="34" charset="0"/>
            </a:endParaRPr>
          </a:p>
        </p:txBody>
      </p:sp>
      <p:pic>
        <p:nvPicPr>
          <p:cNvPr id="5123" name="Picture 11" descr="Building Rendering HI JPEG"/>
          <p:cNvPicPr>
            <a:picLocks noChangeAspect="1" noChangeArrowheads="1"/>
          </p:cNvPicPr>
          <p:nvPr/>
        </p:nvPicPr>
        <p:blipFill>
          <a:blip r:embed="rId4" cstate="print"/>
          <a:srcRect/>
          <a:stretch>
            <a:fillRect/>
          </a:stretch>
        </p:blipFill>
        <p:spPr bwMode="auto">
          <a:xfrm>
            <a:off x="2209800" y="3276600"/>
            <a:ext cx="4684713" cy="2667000"/>
          </a:xfrm>
          <a:prstGeom prst="rect">
            <a:avLst/>
          </a:prstGeom>
          <a:noFill/>
          <a:ln w="9525">
            <a:noFill/>
            <a:miter lim="800000"/>
            <a:headEnd/>
            <a:tailEnd/>
          </a:ln>
        </p:spPr>
      </p:pic>
      <p:sp>
        <p:nvSpPr>
          <p:cNvPr id="6" name="Rectangle 5"/>
          <p:cNvSpPr/>
          <p:nvPr/>
        </p:nvSpPr>
        <p:spPr>
          <a:xfrm>
            <a:off x="1600200" y="2133600"/>
            <a:ext cx="5715000" cy="1034129"/>
          </a:xfrm>
          <a:prstGeom prst="rect">
            <a:avLst/>
          </a:prstGeom>
        </p:spPr>
        <p:txBody>
          <a:bodyPr wrap="square">
            <a:spAutoFit/>
          </a:bodyPr>
          <a:lstStyle/>
          <a:p>
            <a:pPr algn="ctr" eaLnBrk="1" fontAlgn="auto" hangingPunct="1">
              <a:lnSpc>
                <a:spcPct val="90000"/>
              </a:lnSpc>
              <a:spcAft>
                <a:spcPts val="0"/>
              </a:spcAft>
              <a:buFont typeface="Arial" pitchFamily="34" charset="0"/>
              <a:buNone/>
              <a:defRPr/>
            </a:pPr>
            <a:r>
              <a:rPr lang="en-US" dirty="0" smtClean="0">
                <a:solidFill>
                  <a:srgbClr val="58656E"/>
                </a:solidFill>
                <a:latin typeface="Franklin Gothic Medium" pitchFamily="34" charset="0"/>
              </a:rPr>
              <a:t>Gary J. Asmus, </a:t>
            </a:r>
            <a:r>
              <a:rPr lang="en-US" dirty="0" smtClean="0">
                <a:solidFill>
                  <a:srgbClr val="58656E"/>
                </a:solidFill>
                <a:latin typeface="Franklin Gothic Medium" pitchFamily="34" charset="0"/>
              </a:rPr>
              <a:t>Ph.D.</a:t>
            </a:r>
            <a:endParaRPr lang="en-US" dirty="0" smtClean="0">
              <a:solidFill>
                <a:srgbClr val="58656E"/>
              </a:solidFill>
              <a:latin typeface="Franklin Gothic Medium" pitchFamily="34" charset="0"/>
            </a:endParaRPr>
          </a:p>
          <a:p>
            <a:pPr algn="ctr" eaLnBrk="1" fontAlgn="auto" hangingPunct="1">
              <a:lnSpc>
                <a:spcPct val="90000"/>
              </a:lnSpc>
              <a:spcAft>
                <a:spcPts val="0"/>
              </a:spcAft>
              <a:buFont typeface="Arial" pitchFamily="34" charset="0"/>
              <a:buNone/>
              <a:defRPr/>
            </a:pPr>
            <a:r>
              <a:rPr lang="en-US" sz="1600" dirty="0" smtClean="0">
                <a:solidFill>
                  <a:srgbClr val="58656E"/>
                </a:solidFill>
                <a:latin typeface="Franklin Gothic Medium" pitchFamily="34" charset="0"/>
              </a:rPr>
              <a:t>MIS Director</a:t>
            </a:r>
          </a:p>
          <a:p>
            <a:pPr algn="ctr" eaLnBrk="1" fontAlgn="auto" hangingPunct="1">
              <a:lnSpc>
                <a:spcPct val="90000"/>
              </a:lnSpc>
              <a:spcAft>
                <a:spcPts val="0"/>
              </a:spcAft>
              <a:buFont typeface="Arial" pitchFamily="34" charset="0"/>
              <a:buNone/>
              <a:defRPr/>
            </a:pPr>
            <a:r>
              <a:rPr lang="en-US" sz="1600" dirty="0" err="1" smtClean="0">
                <a:solidFill>
                  <a:srgbClr val="58656E"/>
                </a:solidFill>
                <a:latin typeface="Franklin Gothic Medium" pitchFamily="34" charset="0"/>
              </a:rPr>
              <a:t>Loyd</a:t>
            </a:r>
            <a:r>
              <a:rPr lang="en-US" sz="1600" dirty="0" smtClean="0">
                <a:solidFill>
                  <a:srgbClr val="58656E"/>
                </a:solidFill>
                <a:latin typeface="Franklin Gothic Medium" pitchFamily="34" charset="0"/>
              </a:rPr>
              <a:t> J. </a:t>
            </a:r>
            <a:r>
              <a:rPr lang="en-US" sz="1600" dirty="0" err="1" smtClean="0">
                <a:solidFill>
                  <a:srgbClr val="58656E"/>
                </a:solidFill>
                <a:latin typeface="Franklin Gothic Medium" pitchFamily="34" charset="0"/>
              </a:rPr>
              <a:t>Rockhold</a:t>
            </a:r>
            <a:r>
              <a:rPr lang="en-US" sz="1600" dirty="0" smtClean="0">
                <a:solidFill>
                  <a:srgbClr val="58656E"/>
                </a:solidFill>
                <a:latin typeface="Franklin Gothic Medium" pitchFamily="34" charset="0"/>
              </a:rPr>
              <a:t> Professor in Child Development</a:t>
            </a:r>
          </a:p>
          <a:p>
            <a:pPr algn="ctr" eaLnBrk="1" fontAlgn="auto" hangingPunct="1">
              <a:lnSpc>
                <a:spcPct val="90000"/>
              </a:lnSpc>
              <a:spcAft>
                <a:spcPts val="0"/>
              </a:spcAft>
              <a:buFont typeface="Arial" pitchFamily="34" charset="0"/>
              <a:buNone/>
              <a:defRPr/>
            </a:pPr>
            <a:r>
              <a:rPr lang="en-US" sz="1600" dirty="0" smtClean="0">
                <a:solidFill>
                  <a:srgbClr val="58656E"/>
                </a:solidFill>
                <a:latin typeface="Franklin Gothic Medium" pitchFamily="34" charset="0"/>
              </a:rPr>
              <a:t>gary.asmus@louisiana.edu</a:t>
            </a:r>
            <a:endParaRPr lang="en-US" dirty="0" smtClean="0">
              <a:solidFill>
                <a:srgbClr val="58656E"/>
              </a:solidFill>
              <a:latin typeface="Franklin Gothic Medium"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ard center pieces2.JPG"/>
          <p:cNvPicPr>
            <a:picLocks noChangeAspect="1"/>
          </p:cNvPicPr>
          <p:nvPr/>
        </p:nvPicPr>
        <p:blipFill>
          <a:blip r:embed="rId3" cstate="screen"/>
          <a:stretch>
            <a:fillRect/>
          </a:stretch>
        </p:blipFill>
        <p:spPr>
          <a:xfrm>
            <a:off x="4191000" y="2651760"/>
            <a:ext cx="4724400" cy="2834640"/>
          </a:xfrm>
          <a:prstGeom prst="rect">
            <a:avLst/>
          </a:prstGeom>
        </p:spPr>
      </p:pic>
      <p:sp>
        <p:nvSpPr>
          <p:cNvPr id="4098" name="Rectangle 2"/>
          <p:cNvSpPr>
            <a:spLocks noGrp="1" noChangeArrowheads="1"/>
          </p:cNvSpPr>
          <p:nvPr>
            <p:ph type="title"/>
          </p:nvPr>
        </p:nvSpPr>
        <p:spPr>
          <a:xfrm>
            <a:off x="457200" y="457200"/>
            <a:ext cx="8229600" cy="838200"/>
          </a:xfrm>
        </p:spPr>
        <p:txBody>
          <a:bodyPr/>
          <a:lstStyle/>
          <a:p>
            <a:pPr eaLnBrk="1" hangingPunct="1"/>
            <a:r>
              <a:rPr lang="en-US" sz="3200" dirty="0" smtClean="0">
                <a:solidFill>
                  <a:srgbClr val="AB0633"/>
                </a:solidFill>
                <a:latin typeface="Franklin Gothic Demi" pitchFamily="34" charset="0"/>
              </a:rPr>
              <a:t>Background</a:t>
            </a:r>
          </a:p>
        </p:txBody>
      </p:sp>
      <p:sp>
        <p:nvSpPr>
          <p:cNvPr id="4099" name="Content Placeholder 4"/>
          <p:cNvSpPr>
            <a:spLocks noGrp="1"/>
          </p:cNvSpPr>
          <p:nvPr>
            <p:ph idx="1"/>
          </p:nvPr>
        </p:nvSpPr>
        <p:spPr>
          <a:xfrm>
            <a:off x="457200" y="1447800"/>
            <a:ext cx="8382000" cy="4343400"/>
          </a:xfrm>
        </p:spPr>
        <p:txBody>
          <a:bodyPr/>
          <a:lstStyle/>
          <a:p>
            <a:pPr marL="0" indent="0" algn="ctr">
              <a:spcBef>
                <a:spcPts val="0"/>
              </a:spcBef>
              <a:buClr>
                <a:srgbClr val="58656E"/>
              </a:buClr>
              <a:buNone/>
            </a:pPr>
            <a:r>
              <a:rPr lang="en-US" sz="2800" dirty="0" smtClean="0">
                <a:solidFill>
                  <a:srgbClr val="58656E"/>
                </a:solidFill>
                <a:latin typeface="Franklin Gothic Demi" pitchFamily="34" charset="0"/>
              </a:rPr>
              <a:t>Picard Center </a:t>
            </a:r>
            <a:r>
              <a:rPr lang="en-US" sz="2800" dirty="0" smtClean="0">
                <a:solidFill>
                  <a:srgbClr val="58656E"/>
                </a:solidFill>
                <a:latin typeface="Franklin Gothic Demi" pitchFamily="34" charset="0"/>
              </a:rPr>
              <a:t>Mission:</a:t>
            </a:r>
            <a:endParaRPr lang="en-US" sz="2800" dirty="0" smtClean="0">
              <a:solidFill>
                <a:srgbClr val="58656E"/>
              </a:solidFill>
              <a:latin typeface="Franklin Gothic Demi" pitchFamily="34" charset="0"/>
            </a:endParaRPr>
          </a:p>
          <a:p>
            <a:pPr marL="0" indent="0" algn="ctr">
              <a:spcBef>
                <a:spcPts val="0"/>
              </a:spcBef>
              <a:buClr>
                <a:srgbClr val="58656E"/>
              </a:buClr>
              <a:buNone/>
            </a:pPr>
            <a:r>
              <a:rPr lang="en-US" sz="2800" dirty="0" smtClean="0">
                <a:solidFill>
                  <a:srgbClr val="58656E"/>
                </a:solidFill>
                <a:latin typeface="Franklin Gothic Medium" pitchFamily="34" charset="0"/>
              </a:rPr>
              <a:t>Improving Louisiana by focusing on its children</a:t>
            </a:r>
          </a:p>
          <a:p>
            <a:pPr>
              <a:buClr>
                <a:srgbClr val="58656E"/>
              </a:buClr>
            </a:pPr>
            <a:endParaRPr lang="en-US" sz="1200" dirty="0" smtClean="0">
              <a:latin typeface="Franklin Gothic Medium" pitchFamily="34" charset="0"/>
            </a:endParaRPr>
          </a:p>
        </p:txBody>
      </p:sp>
      <p:pic>
        <p:nvPicPr>
          <p:cNvPr id="7" name="Picture 11" descr="Building Rendering HI JPEG"/>
          <p:cNvPicPr>
            <a:picLocks noChangeAspect="1" noChangeArrowheads="1"/>
          </p:cNvPicPr>
          <p:nvPr/>
        </p:nvPicPr>
        <p:blipFill>
          <a:blip r:embed="rId4" cstate="screen"/>
          <a:srcRect/>
          <a:stretch>
            <a:fillRect/>
          </a:stretch>
        </p:blipFill>
        <p:spPr bwMode="auto">
          <a:xfrm>
            <a:off x="304800" y="2819400"/>
            <a:ext cx="381000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lstStyle/>
          <a:p>
            <a:r>
              <a:rPr lang="en-US" sz="3200" dirty="0" smtClean="0">
                <a:solidFill>
                  <a:srgbClr val="AB0633"/>
                </a:solidFill>
                <a:latin typeface="Franklin Gothic Demi" pitchFamily="34" charset="0"/>
              </a:rPr>
              <a:t>Meaningful Data</a:t>
            </a:r>
            <a:endParaRPr lang="en-US" sz="3200" dirty="0">
              <a:solidFill>
                <a:srgbClr val="AB0633"/>
              </a:solidFill>
              <a:latin typeface="Franklin Gothic Demi" pitchFamily="34" charset="0"/>
            </a:endParaRPr>
          </a:p>
        </p:txBody>
      </p:sp>
      <p:sp>
        <p:nvSpPr>
          <p:cNvPr id="3" name="Content Placeholder 2"/>
          <p:cNvSpPr>
            <a:spLocks noGrp="1"/>
          </p:cNvSpPr>
          <p:nvPr>
            <p:ph idx="1"/>
          </p:nvPr>
        </p:nvSpPr>
        <p:spPr>
          <a:xfrm>
            <a:off x="457200" y="1524000"/>
            <a:ext cx="8229600" cy="3733800"/>
          </a:xfrm>
        </p:spPr>
        <p:txBody>
          <a:bodyPr>
            <a:normAutofit fontScale="92500" lnSpcReduction="20000"/>
          </a:bodyPr>
          <a:lstStyle/>
          <a:p>
            <a:pPr>
              <a:lnSpc>
                <a:spcPct val="120000"/>
              </a:lnSpc>
            </a:pPr>
            <a:r>
              <a:rPr lang="en-US" dirty="0" smtClean="0">
                <a:solidFill>
                  <a:schemeClr val="accent6"/>
                </a:solidFill>
                <a:latin typeface="Franklin Gothic Medium" pitchFamily="34" charset="0"/>
              </a:rPr>
              <a:t>Meaningful data is </a:t>
            </a:r>
            <a:r>
              <a:rPr lang="en-US" dirty="0" smtClean="0">
                <a:solidFill>
                  <a:schemeClr val="accent6"/>
                </a:solidFill>
                <a:latin typeface="Franklin Gothic Medium" pitchFamily="34" charset="0"/>
              </a:rPr>
              <a:t>high-quality </a:t>
            </a:r>
            <a:r>
              <a:rPr lang="en-US" dirty="0" smtClean="0">
                <a:solidFill>
                  <a:schemeClr val="accent6"/>
                </a:solidFill>
                <a:latin typeface="Franklin Gothic Medium" pitchFamily="34" charset="0"/>
              </a:rPr>
              <a:t>information that can be used to evaluate the efficacy and effectiveness of a program.</a:t>
            </a:r>
          </a:p>
          <a:p>
            <a:pPr lvl="1"/>
            <a:r>
              <a:rPr lang="en-US" sz="2600" dirty="0" smtClean="0">
                <a:solidFill>
                  <a:schemeClr val="accent6"/>
                </a:solidFill>
                <a:latin typeface="Franklin Gothic Medium" pitchFamily="34" charset="0"/>
              </a:rPr>
              <a:t>Accuracy</a:t>
            </a:r>
          </a:p>
          <a:p>
            <a:pPr lvl="1"/>
            <a:r>
              <a:rPr lang="en-US" sz="2600" dirty="0" smtClean="0">
                <a:solidFill>
                  <a:schemeClr val="accent6"/>
                </a:solidFill>
                <a:latin typeface="Franklin Gothic Medium" pitchFamily="34" charset="0"/>
              </a:rPr>
              <a:t>Validity</a:t>
            </a:r>
          </a:p>
          <a:p>
            <a:pPr lvl="1"/>
            <a:r>
              <a:rPr lang="en-US" sz="2600" dirty="0" smtClean="0">
                <a:solidFill>
                  <a:schemeClr val="accent6"/>
                </a:solidFill>
                <a:latin typeface="Franklin Gothic Medium" pitchFamily="34" charset="0"/>
              </a:rPr>
              <a:t>Reliability</a:t>
            </a:r>
          </a:p>
          <a:p>
            <a:pPr lvl="1"/>
            <a:r>
              <a:rPr lang="en-US" sz="2600" dirty="0" smtClean="0">
                <a:solidFill>
                  <a:schemeClr val="accent6"/>
                </a:solidFill>
                <a:latin typeface="Franklin Gothic Medium" pitchFamily="34" charset="0"/>
              </a:rPr>
              <a:t>Timeliness</a:t>
            </a:r>
          </a:p>
          <a:p>
            <a:pPr lvl="1"/>
            <a:r>
              <a:rPr lang="en-US" sz="2600" dirty="0" smtClean="0">
                <a:solidFill>
                  <a:schemeClr val="accent6"/>
                </a:solidFill>
                <a:latin typeface="Franklin Gothic Medium" pitchFamily="34" charset="0"/>
              </a:rPr>
              <a:t>Relevance</a:t>
            </a:r>
          </a:p>
          <a:p>
            <a:pPr lvl="1"/>
            <a:r>
              <a:rPr lang="en-US" sz="2600" dirty="0" smtClean="0">
                <a:solidFill>
                  <a:schemeClr val="accent6"/>
                </a:solidFill>
                <a:latin typeface="Franklin Gothic Medium" pitchFamily="34" charset="0"/>
              </a:rPr>
              <a:t>Completeness</a:t>
            </a:r>
          </a:p>
          <a:p>
            <a:endParaRPr lang="en-US" dirty="0" smtClean="0">
              <a:solidFill>
                <a:schemeClr val="accent6"/>
              </a:solidFill>
              <a:latin typeface="Franklin Gothic Medium" pitchFamily="34" charset="0"/>
            </a:endParaRPr>
          </a:p>
          <a:p>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sz="3200" dirty="0" smtClean="0">
                <a:latin typeface="Franklin Gothic Demi" pitchFamily="34" charset="0"/>
              </a:rPr>
              <a:t>Evaluation Model</a:t>
            </a:r>
            <a:endParaRPr lang="en-US" sz="3200" dirty="0">
              <a:latin typeface="Franklin Gothic Demi" pitchFamily="34" charset="0"/>
            </a:endParaRPr>
          </a:p>
        </p:txBody>
      </p:sp>
      <p:sp>
        <p:nvSpPr>
          <p:cNvPr id="3" name="Content Placeholder 2"/>
          <p:cNvSpPr>
            <a:spLocks noGrp="1"/>
          </p:cNvSpPr>
          <p:nvPr>
            <p:ph idx="1"/>
          </p:nvPr>
        </p:nvSpPr>
        <p:spPr>
          <a:xfrm>
            <a:off x="457200" y="1295400"/>
            <a:ext cx="8229600" cy="4953000"/>
          </a:xfrm>
        </p:spPr>
        <p:txBody>
          <a:bodyPr>
            <a:normAutofit fontScale="70000" lnSpcReduction="20000"/>
          </a:bodyPr>
          <a:lstStyle/>
          <a:p>
            <a:pPr>
              <a:lnSpc>
                <a:spcPct val="120000"/>
              </a:lnSpc>
            </a:pPr>
            <a:r>
              <a:rPr lang="en-US" dirty="0" smtClean="0">
                <a:solidFill>
                  <a:schemeClr val="accent6"/>
                </a:solidFill>
                <a:latin typeface="Franklin Gothic Medium" pitchFamily="34" charset="0"/>
              </a:rPr>
              <a:t>What is evaluation?</a:t>
            </a:r>
          </a:p>
          <a:p>
            <a:pPr lvl="1">
              <a:lnSpc>
                <a:spcPct val="120000"/>
              </a:lnSpc>
            </a:pPr>
            <a:r>
              <a:rPr lang="en-US" dirty="0" smtClean="0">
                <a:solidFill>
                  <a:schemeClr val="accent6"/>
                </a:solidFill>
                <a:latin typeface="Franklin Gothic Medium" pitchFamily="34" charset="0"/>
              </a:rPr>
              <a:t>Evaluation is a field that applies systematic inquiry to help improve programs, products, and personnel, as well as the human actions associated with them. The common ground for all evaluators is that they aspire to achieve accountability and learning by providing the best possible information that might bear on the value of whatever is being evaluated. (American Evaluation Association)</a:t>
            </a:r>
          </a:p>
          <a:p>
            <a:pPr>
              <a:lnSpc>
                <a:spcPct val="120000"/>
              </a:lnSpc>
            </a:pPr>
            <a:r>
              <a:rPr lang="en-US" dirty="0" smtClean="0">
                <a:solidFill>
                  <a:schemeClr val="accent6"/>
                </a:solidFill>
                <a:latin typeface="Franklin Gothic Medium" pitchFamily="34" charset="0"/>
              </a:rPr>
              <a:t>Based on a model </a:t>
            </a:r>
            <a:r>
              <a:rPr lang="en-US" dirty="0" smtClean="0">
                <a:solidFill>
                  <a:schemeClr val="accent6"/>
                </a:solidFill>
                <a:latin typeface="Franklin Gothic Medium" pitchFamily="34" charset="0"/>
              </a:rPr>
              <a:t>for:</a:t>
            </a:r>
            <a:endParaRPr lang="en-US" dirty="0" smtClean="0">
              <a:solidFill>
                <a:schemeClr val="accent6"/>
              </a:solidFill>
              <a:latin typeface="Franklin Gothic Medium" pitchFamily="34" charset="0"/>
            </a:endParaRPr>
          </a:p>
          <a:p>
            <a:pPr lvl="1">
              <a:lnSpc>
                <a:spcPct val="120000"/>
              </a:lnSpc>
            </a:pPr>
            <a:r>
              <a:rPr lang="en-US" dirty="0" smtClean="0">
                <a:solidFill>
                  <a:schemeClr val="accent6"/>
                </a:solidFill>
                <a:latin typeface="Franklin Gothic Medium" pitchFamily="34" charset="0"/>
              </a:rPr>
              <a:t>The evaluation of professional development from education.</a:t>
            </a:r>
          </a:p>
          <a:p>
            <a:pPr lvl="2">
              <a:lnSpc>
                <a:spcPct val="120000"/>
              </a:lnSpc>
            </a:pPr>
            <a:r>
              <a:rPr lang="en-US" dirty="0" smtClean="0">
                <a:solidFill>
                  <a:schemeClr val="accent6"/>
                </a:solidFill>
                <a:latin typeface="Franklin Gothic Medium" pitchFamily="34" charset="0"/>
              </a:rPr>
              <a:t>Five</a:t>
            </a:r>
            <a:r>
              <a:rPr lang="en-US" dirty="0" smtClean="0">
                <a:solidFill>
                  <a:schemeClr val="accent6"/>
                </a:solidFill>
                <a:latin typeface="Franklin Gothic Medium" pitchFamily="34" charset="0"/>
              </a:rPr>
              <a:t> </a:t>
            </a:r>
            <a:r>
              <a:rPr lang="en-US" dirty="0" smtClean="0">
                <a:solidFill>
                  <a:schemeClr val="accent6"/>
                </a:solidFill>
                <a:latin typeface="Franklin Gothic Medium" pitchFamily="34" charset="0"/>
              </a:rPr>
              <a:t>l</a:t>
            </a:r>
            <a:r>
              <a:rPr lang="en-US" dirty="0" smtClean="0">
                <a:solidFill>
                  <a:schemeClr val="accent6"/>
                </a:solidFill>
                <a:latin typeface="Franklin Gothic Medium" pitchFamily="34" charset="0"/>
              </a:rPr>
              <a:t>evels </a:t>
            </a:r>
            <a:r>
              <a:rPr lang="en-US" dirty="0" smtClean="0">
                <a:solidFill>
                  <a:schemeClr val="accent6"/>
                </a:solidFill>
                <a:latin typeface="Franklin Gothic Medium" pitchFamily="34" charset="0"/>
              </a:rPr>
              <a:t>of </a:t>
            </a:r>
            <a:r>
              <a:rPr lang="en-US" dirty="0" smtClean="0">
                <a:solidFill>
                  <a:schemeClr val="accent6"/>
                </a:solidFill>
                <a:latin typeface="Franklin Gothic Medium" pitchFamily="34" charset="0"/>
              </a:rPr>
              <a:t>implementation measurement</a:t>
            </a:r>
            <a:endParaRPr lang="en-US" dirty="0" smtClean="0">
              <a:solidFill>
                <a:schemeClr val="accent6"/>
              </a:solidFill>
              <a:latin typeface="Franklin Gothic Medium" pitchFamily="34" charset="0"/>
            </a:endParaRPr>
          </a:p>
          <a:p>
            <a:pPr lvl="1">
              <a:lnSpc>
                <a:spcPct val="120000"/>
              </a:lnSpc>
            </a:pPr>
            <a:r>
              <a:rPr lang="en-US" dirty="0" smtClean="0">
                <a:solidFill>
                  <a:schemeClr val="accent6"/>
                </a:solidFill>
                <a:latin typeface="Franklin Gothic Medium" pitchFamily="34" charset="0"/>
              </a:rPr>
              <a:t>Research literature for Implementation Research.</a:t>
            </a:r>
          </a:p>
          <a:p>
            <a:pPr lvl="2">
              <a:lnSpc>
                <a:spcPct val="120000"/>
              </a:lnSpc>
            </a:pPr>
            <a:r>
              <a:rPr lang="en-US" dirty="0" smtClean="0">
                <a:solidFill>
                  <a:schemeClr val="accent6"/>
                </a:solidFill>
                <a:latin typeface="Franklin Gothic Medium" pitchFamily="34" charset="0"/>
              </a:rPr>
              <a:t>Evidence-based practices that result in high fidelity </a:t>
            </a:r>
            <a:r>
              <a:rPr lang="en-US" dirty="0" smtClean="0">
                <a:solidFill>
                  <a:schemeClr val="accent6"/>
                </a:solidFill>
                <a:latin typeface="Franklin Gothic Medium" pitchFamily="34" charset="0"/>
              </a:rPr>
              <a:t>implementation</a:t>
            </a:r>
            <a:endParaRPr lang="en-US" dirty="0" smtClean="0">
              <a:solidFill>
                <a:schemeClr val="accent6"/>
              </a:solidFill>
              <a:latin typeface="Franklin Gothic Medium" pitchFamily="34" charset="0"/>
            </a:endParaRP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sz="3200" dirty="0" smtClean="0">
                <a:latin typeface="Franklin Gothic Demi" pitchFamily="34" charset="0"/>
              </a:rPr>
              <a:t>Measurement Levels</a:t>
            </a:r>
            <a:endParaRPr lang="en-US" sz="3200" dirty="0">
              <a:latin typeface="Franklin Gothic Demi" pitchFamily="34" charset="0"/>
            </a:endParaRPr>
          </a:p>
        </p:txBody>
      </p:sp>
      <p:sp>
        <p:nvSpPr>
          <p:cNvPr id="3" name="Content Placeholder 2"/>
          <p:cNvSpPr>
            <a:spLocks noGrp="1"/>
          </p:cNvSpPr>
          <p:nvPr>
            <p:ph idx="1"/>
          </p:nvPr>
        </p:nvSpPr>
        <p:spPr>
          <a:xfrm>
            <a:off x="457200" y="1447800"/>
            <a:ext cx="8229600" cy="4038600"/>
          </a:xfrm>
        </p:spPr>
        <p:txBody>
          <a:bodyPr>
            <a:normAutofit fontScale="85000" lnSpcReduction="10000"/>
          </a:bodyPr>
          <a:lstStyle/>
          <a:p>
            <a:pPr>
              <a:lnSpc>
                <a:spcPct val="120000"/>
              </a:lnSpc>
            </a:pPr>
            <a:r>
              <a:rPr lang="en-US" dirty="0" smtClean="0">
                <a:solidFill>
                  <a:schemeClr val="accent6"/>
                </a:solidFill>
                <a:latin typeface="Franklin Gothic Medium" pitchFamily="34" charset="0"/>
              </a:rPr>
              <a:t>The </a:t>
            </a:r>
            <a:r>
              <a:rPr lang="en-US" dirty="0" smtClean="0">
                <a:solidFill>
                  <a:schemeClr val="accent6"/>
                </a:solidFill>
                <a:latin typeface="Franklin Gothic Medium" pitchFamily="34" charset="0"/>
              </a:rPr>
              <a:t>five levels:</a:t>
            </a:r>
            <a:endParaRPr lang="en-US" dirty="0" smtClean="0">
              <a:solidFill>
                <a:schemeClr val="accent6"/>
              </a:solidFill>
              <a:latin typeface="Franklin Gothic Medium" pitchFamily="34" charset="0"/>
            </a:endParaRPr>
          </a:p>
          <a:p>
            <a:pPr lvl="1">
              <a:lnSpc>
                <a:spcPct val="120000"/>
              </a:lnSpc>
            </a:pPr>
            <a:r>
              <a:rPr lang="en-US" dirty="0" smtClean="0">
                <a:solidFill>
                  <a:schemeClr val="accent6"/>
                </a:solidFill>
                <a:latin typeface="Franklin Gothic Medium" pitchFamily="34" charset="0"/>
              </a:rPr>
              <a:t>Participant Reaction </a:t>
            </a:r>
          </a:p>
          <a:p>
            <a:pPr lvl="1">
              <a:lnSpc>
                <a:spcPct val="120000"/>
              </a:lnSpc>
            </a:pPr>
            <a:r>
              <a:rPr lang="en-US" dirty="0" smtClean="0">
                <a:solidFill>
                  <a:schemeClr val="accent6"/>
                </a:solidFill>
                <a:latin typeface="Franklin Gothic Medium" pitchFamily="34" charset="0"/>
              </a:rPr>
              <a:t>Participant Learning</a:t>
            </a:r>
          </a:p>
          <a:p>
            <a:pPr lvl="1">
              <a:lnSpc>
                <a:spcPct val="120000"/>
              </a:lnSpc>
            </a:pPr>
            <a:r>
              <a:rPr lang="en-US" dirty="0" smtClean="0">
                <a:solidFill>
                  <a:schemeClr val="accent6"/>
                </a:solidFill>
                <a:latin typeface="Franklin Gothic Medium" pitchFamily="34" charset="0"/>
              </a:rPr>
              <a:t>Organizational Support and Learning</a:t>
            </a:r>
          </a:p>
          <a:p>
            <a:pPr lvl="1">
              <a:lnSpc>
                <a:spcPct val="120000"/>
              </a:lnSpc>
            </a:pPr>
            <a:r>
              <a:rPr lang="en-US" dirty="0" smtClean="0">
                <a:solidFill>
                  <a:schemeClr val="accent6"/>
                </a:solidFill>
                <a:latin typeface="Franklin Gothic Medium" pitchFamily="34" charset="0"/>
              </a:rPr>
              <a:t>Participant Use of Knowledge and Skills</a:t>
            </a:r>
          </a:p>
          <a:p>
            <a:pPr lvl="1">
              <a:lnSpc>
                <a:spcPct val="120000"/>
              </a:lnSpc>
            </a:pPr>
            <a:r>
              <a:rPr lang="en-US" dirty="0" smtClean="0">
                <a:solidFill>
                  <a:schemeClr val="accent6"/>
                </a:solidFill>
                <a:latin typeface="Franklin Gothic Medium" pitchFamily="34" charset="0"/>
              </a:rPr>
              <a:t>Student Learning Outcomes</a:t>
            </a:r>
          </a:p>
          <a:p>
            <a:pPr>
              <a:lnSpc>
                <a:spcPct val="120000"/>
              </a:lnSpc>
            </a:pPr>
            <a:r>
              <a:rPr lang="en-US" dirty="0" smtClean="0">
                <a:solidFill>
                  <a:schemeClr val="accent6"/>
                </a:solidFill>
                <a:latin typeface="Franklin Gothic Medium" pitchFamily="34" charset="0"/>
              </a:rPr>
              <a:t>Data should be collected on specific metrics that indicate the extent to which each level is fulfilled.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838200"/>
          </a:xfrm>
        </p:spPr>
        <p:txBody>
          <a:bodyPr>
            <a:noAutofit/>
          </a:bodyPr>
          <a:lstStyle/>
          <a:p>
            <a:r>
              <a:rPr lang="en-US" sz="3200" dirty="0" smtClean="0">
                <a:latin typeface="Franklin Gothic Demi" pitchFamily="34" charset="0"/>
              </a:rPr>
              <a:t>Measurement within the </a:t>
            </a:r>
            <a:br>
              <a:rPr lang="en-US" sz="3200" dirty="0" smtClean="0">
                <a:latin typeface="Franklin Gothic Demi" pitchFamily="34" charset="0"/>
              </a:rPr>
            </a:br>
            <a:r>
              <a:rPr lang="en-US" sz="3200" dirty="0" smtClean="0">
                <a:latin typeface="Franklin Gothic Demi" pitchFamily="34" charset="0"/>
              </a:rPr>
              <a:t>Context of College Access</a:t>
            </a:r>
            <a:endParaRPr lang="en-US" sz="3200" dirty="0">
              <a:latin typeface="Franklin Gothic Demi" pitchFamily="34" charset="0"/>
            </a:endParaRPr>
          </a:p>
        </p:txBody>
      </p:sp>
      <p:sp>
        <p:nvSpPr>
          <p:cNvPr id="3" name="Content Placeholder 2"/>
          <p:cNvSpPr>
            <a:spLocks noGrp="1"/>
          </p:cNvSpPr>
          <p:nvPr>
            <p:ph idx="1"/>
          </p:nvPr>
        </p:nvSpPr>
        <p:spPr>
          <a:xfrm>
            <a:off x="457200" y="1905000"/>
            <a:ext cx="8229600" cy="3733800"/>
          </a:xfrm>
        </p:spPr>
        <p:txBody>
          <a:bodyPr>
            <a:normAutofit/>
          </a:bodyPr>
          <a:lstStyle/>
          <a:p>
            <a:r>
              <a:rPr lang="en-US" sz="2800" dirty="0" smtClean="0">
                <a:solidFill>
                  <a:schemeClr val="accent6"/>
                </a:solidFill>
                <a:latin typeface="Franklin Gothic Demi" pitchFamily="34" charset="0"/>
              </a:rPr>
              <a:t>Participation</a:t>
            </a:r>
          </a:p>
          <a:p>
            <a:pPr lvl="1"/>
            <a:r>
              <a:rPr lang="en-US" sz="2400" dirty="0" smtClean="0">
                <a:solidFill>
                  <a:schemeClr val="accent6"/>
                </a:solidFill>
                <a:latin typeface="Franklin Gothic Medium" pitchFamily="34" charset="0"/>
              </a:rPr>
              <a:t>Quality data on who attended</a:t>
            </a:r>
          </a:p>
          <a:p>
            <a:pPr lvl="1"/>
            <a:r>
              <a:rPr lang="en-US" sz="2400" dirty="0" smtClean="0">
                <a:solidFill>
                  <a:schemeClr val="accent6"/>
                </a:solidFill>
                <a:latin typeface="Franklin Gothic Medium" pitchFamily="34" charset="0"/>
              </a:rPr>
              <a:t>Meaningful and persistent identifiers</a:t>
            </a:r>
          </a:p>
          <a:p>
            <a:r>
              <a:rPr lang="en-US" sz="2800" dirty="0" smtClean="0">
                <a:solidFill>
                  <a:schemeClr val="accent6"/>
                </a:solidFill>
                <a:latin typeface="Franklin Gothic Demi" pitchFamily="34" charset="0"/>
              </a:rPr>
              <a:t>Participant Reaction</a:t>
            </a:r>
          </a:p>
          <a:p>
            <a:pPr lvl="1"/>
            <a:r>
              <a:rPr lang="en-US" sz="2400" dirty="0" smtClean="0">
                <a:solidFill>
                  <a:schemeClr val="accent6"/>
                </a:solidFill>
                <a:latin typeface="Franklin Gothic Medium" pitchFamily="34" charset="0"/>
              </a:rPr>
              <a:t>Post-participation surveys/interviews/focus groups related to the </a:t>
            </a:r>
            <a:r>
              <a:rPr lang="en-US" sz="2400" u="sng" dirty="0" smtClean="0">
                <a:solidFill>
                  <a:schemeClr val="accent6"/>
                </a:solidFill>
                <a:latin typeface="Franklin Gothic Medium" pitchFamily="34" charset="0"/>
              </a:rPr>
              <a:t>perceived</a:t>
            </a:r>
            <a:r>
              <a:rPr lang="en-US" sz="2400" dirty="0" smtClean="0">
                <a:solidFill>
                  <a:schemeClr val="accent6"/>
                </a:solidFill>
                <a:latin typeface="Franklin Gothic Medium" pitchFamily="34" charset="0"/>
              </a:rPr>
              <a:t> quality of their experience.</a:t>
            </a:r>
            <a:endParaRPr lang="en-US" sz="2400" dirty="0">
              <a:solidFill>
                <a:schemeClr val="accent6"/>
              </a:solidFill>
              <a:latin typeface="Franklin Gothic Medium"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latin typeface="Franklin Gothic Demi" pitchFamily="34" charset="0"/>
              </a:rPr>
              <a:t>Measurement within the </a:t>
            </a:r>
            <a:br>
              <a:rPr lang="en-US" sz="3200" dirty="0" smtClean="0">
                <a:latin typeface="Franklin Gothic Demi" pitchFamily="34" charset="0"/>
              </a:rPr>
            </a:br>
            <a:r>
              <a:rPr lang="en-US" sz="3200" dirty="0" smtClean="0">
                <a:latin typeface="Franklin Gothic Demi" pitchFamily="34" charset="0"/>
              </a:rPr>
              <a:t>Context of College Access</a:t>
            </a:r>
            <a:endParaRPr lang="en-US" sz="3200" dirty="0">
              <a:latin typeface="Franklin Gothic Demi" pitchFamily="34" charset="0"/>
            </a:endParaRPr>
          </a:p>
        </p:txBody>
      </p:sp>
      <p:sp>
        <p:nvSpPr>
          <p:cNvPr id="3" name="Content Placeholder 2"/>
          <p:cNvSpPr>
            <a:spLocks noGrp="1"/>
          </p:cNvSpPr>
          <p:nvPr>
            <p:ph idx="1"/>
          </p:nvPr>
        </p:nvSpPr>
        <p:spPr>
          <a:xfrm>
            <a:off x="457200" y="1905000"/>
            <a:ext cx="8229600" cy="3733800"/>
          </a:xfrm>
        </p:spPr>
        <p:txBody>
          <a:bodyPr>
            <a:normAutofit/>
          </a:bodyPr>
          <a:lstStyle/>
          <a:p>
            <a:r>
              <a:rPr lang="en-US" sz="2800" dirty="0" smtClean="0">
                <a:solidFill>
                  <a:schemeClr val="accent6"/>
                </a:solidFill>
                <a:latin typeface="Franklin Gothic Demi" pitchFamily="34" charset="0"/>
              </a:rPr>
              <a:t>Participant Learning</a:t>
            </a:r>
          </a:p>
          <a:p>
            <a:pPr lvl="2"/>
            <a:r>
              <a:rPr lang="en-US" sz="2000" dirty="0" smtClean="0">
                <a:solidFill>
                  <a:schemeClr val="accent6"/>
                </a:solidFill>
                <a:latin typeface="Franklin Gothic Medium" pitchFamily="34" charset="0"/>
              </a:rPr>
              <a:t>Attendance implies that they were exposed to the content, but does not guarantee that they have learned.</a:t>
            </a:r>
          </a:p>
          <a:p>
            <a:pPr lvl="1"/>
            <a:r>
              <a:rPr lang="en-US" sz="2400" dirty="0" smtClean="0">
                <a:solidFill>
                  <a:schemeClr val="accent6"/>
                </a:solidFill>
                <a:latin typeface="Franklin Gothic Medium" pitchFamily="34" charset="0"/>
              </a:rPr>
              <a:t>Knowledge Inventory</a:t>
            </a:r>
          </a:p>
          <a:p>
            <a:pPr lvl="1"/>
            <a:r>
              <a:rPr lang="en-US" sz="2400" dirty="0" smtClean="0">
                <a:solidFill>
                  <a:schemeClr val="accent6"/>
                </a:solidFill>
                <a:latin typeface="Franklin Gothic Medium" pitchFamily="34" charset="0"/>
              </a:rPr>
              <a:t>Testing </a:t>
            </a:r>
            <a:endParaRPr lang="en-US" sz="2400" dirty="0">
              <a:solidFill>
                <a:schemeClr val="accent6"/>
              </a:solidFill>
              <a:latin typeface="Franklin Gothic Medium"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38200"/>
          </a:xfrm>
        </p:spPr>
        <p:txBody>
          <a:bodyPr>
            <a:noAutofit/>
          </a:bodyPr>
          <a:lstStyle/>
          <a:p>
            <a:r>
              <a:rPr lang="en-US" sz="3200" dirty="0" smtClean="0">
                <a:latin typeface="Franklin Gothic Demi" pitchFamily="34" charset="0"/>
              </a:rPr>
              <a:t>Measurement within the </a:t>
            </a:r>
            <a:br>
              <a:rPr lang="en-US" sz="3200" dirty="0" smtClean="0">
                <a:latin typeface="Franklin Gothic Demi" pitchFamily="34" charset="0"/>
              </a:rPr>
            </a:br>
            <a:r>
              <a:rPr lang="en-US" sz="3200" dirty="0" smtClean="0">
                <a:latin typeface="Franklin Gothic Demi" pitchFamily="34" charset="0"/>
              </a:rPr>
              <a:t>Context of College Access</a:t>
            </a:r>
            <a:endParaRPr lang="en-US" sz="3200" dirty="0">
              <a:latin typeface="Franklin Gothic Demi" pitchFamily="34" charset="0"/>
            </a:endParaRPr>
          </a:p>
        </p:txBody>
      </p:sp>
      <p:sp>
        <p:nvSpPr>
          <p:cNvPr id="3" name="Content Placeholder 2"/>
          <p:cNvSpPr>
            <a:spLocks noGrp="1"/>
          </p:cNvSpPr>
          <p:nvPr>
            <p:ph idx="1"/>
          </p:nvPr>
        </p:nvSpPr>
        <p:spPr>
          <a:xfrm>
            <a:off x="304800" y="1752600"/>
            <a:ext cx="8382000" cy="4572000"/>
          </a:xfrm>
        </p:spPr>
        <p:txBody>
          <a:bodyPr>
            <a:normAutofit/>
          </a:bodyPr>
          <a:lstStyle/>
          <a:p>
            <a:pPr>
              <a:lnSpc>
                <a:spcPct val="120000"/>
              </a:lnSpc>
            </a:pPr>
            <a:r>
              <a:rPr lang="en-US" sz="2800" dirty="0" smtClean="0">
                <a:solidFill>
                  <a:schemeClr val="accent6"/>
                </a:solidFill>
                <a:latin typeface="Franklin Gothic Demi" pitchFamily="34" charset="0"/>
              </a:rPr>
              <a:t>Organizational Support and Learning</a:t>
            </a:r>
          </a:p>
          <a:p>
            <a:pPr lvl="1">
              <a:lnSpc>
                <a:spcPct val="120000"/>
              </a:lnSpc>
            </a:pPr>
            <a:r>
              <a:rPr lang="en-US" sz="2400" dirty="0" smtClean="0">
                <a:solidFill>
                  <a:schemeClr val="accent6"/>
                </a:solidFill>
                <a:latin typeface="Franklin Gothic Medium" pitchFamily="34" charset="0"/>
              </a:rPr>
              <a:t>How does an organization support the </a:t>
            </a:r>
            <a:r>
              <a:rPr lang="en-US" sz="2400" dirty="0" smtClean="0">
                <a:solidFill>
                  <a:schemeClr val="accent6"/>
                </a:solidFill>
                <a:latin typeface="Franklin Gothic Medium" pitchFamily="34" charset="0"/>
              </a:rPr>
              <a:t>learners </a:t>
            </a:r>
            <a:r>
              <a:rPr lang="en-US" sz="2400" dirty="0" smtClean="0">
                <a:solidFill>
                  <a:schemeClr val="accent6"/>
                </a:solidFill>
                <a:latin typeface="Franklin Gothic Medium" pitchFamily="34" charset="0"/>
              </a:rPr>
              <a:t>(students, teachers, parents, etc.) in applying their knowledge?</a:t>
            </a:r>
          </a:p>
          <a:p>
            <a:pPr lvl="1">
              <a:lnSpc>
                <a:spcPct val="120000"/>
              </a:lnSpc>
            </a:pPr>
            <a:r>
              <a:rPr lang="en-US" sz="2400" dirty="0" smtClean="0">
                <a:solidFill>
                  <a:schemeClr val="accent6"/>
                </a:solidFill>
                <a:latin typeface="Franklin Gothic Medium" pitchFamily="34" charset="0"/>
              </a:rPr>
              <a:t>For example, students are provided with access to an online system for creating a career plan.</a:t>
            </a:r>
          </a:p>
          <a:p>
            <a:pPr lvl="2">
              <a:lnSpc>
                <a:spcPct val="120000"/>
              </a:lnSpc>
            </a:pPr>
            <a:r>
              <a:rPr lang="en-US" sz="1800" dirty="0" smtClean="0">
                <a:solidFill>
                  <a:schemeClr val="accent6"/>
                </a:solidFill>
                <a:latin typeface="Franklin Gothic Medium" pitchFamily="34" charset="0"/>
              </a:rPr>
              <a:t>Can teachers and counselors support students in their use of it?</a:t>
            </a:r>
          </a:p>
          <a:p>
            <a:pPr lvl="2">
              <a:lnSpc>
                <a:spcPct val="120000"/>
              </a:lnSpc>
            </a:pPr>
            <a:r>
              <a:rPr lang="en-US" sz="1800" dirty="0" smtClean="0">
                <a:solidFill>
                  <a:schemeClr val="accent6"/>
                </a:solidFill>
                <a:latin typeface="Franklin Gothic Medium" pitchFamily="34" charset="0"/>
              </a:rPr>
              <a:t>Did they receive training to provide the support?</a:t>
            </a:r>
          </a:p>
          <a:p>
            <a:pPr lvl="2">
              <a:lnSpc>
                <a:spcPct val="120000"/>
              </a:lnSpc>
            </a:pPr>
            <a:r>
              <a:rPr lang="en-US" sz="1800" dirty="0" smtClean="0">
                <a:solidFill>
                  <a:schemeClr val="accent6"/>
                </a:solidFill>
                <a:latin typeface="Franklin Gothic Medium" pitchFamily="34" charset="0"/>
              </a:rPr>
              <a:t>Is there a process for maintaining and updating plans as interests change?</a:t>
            </a:r>
            <a:endParaRPr lang="en-US" sz="1800" dirty="0">
              <a:solidFill>
                <a:schemeClr val="accent6"/>
              </a:solidFill>
              <a:latin typeface="Franklin Gothic Medium" pitchFamily="34" charset="0"/>
            </a:endParaRPr>
          </a:p>
        </p:txBody>
      </p:sp>
    </p:spTree>
  </p:cSld>
  <p:clrMapOvr>
    <a:masterClrMapping/>
  </p:clrMapOvr>
</p:sld>
</file>

<file path=ppt/theme/theme1.xml><?xml version="1.0" encoding="utf-8"?>
<a:theme xmlns:a="http://schemas.openxmlformats.org/drawingml/2006/main" name="Picard PP Temp 9.09">
  <a:themeElements>
    <a:clrScheme name="Picard Colors">
      <a:dk1>
        <a:srgbClr val="AB0633"/>
      </a:dk1>
      <a:lt1>
        <a:srgbClr val="FFFFFF"/>
      </a:lt1>
      <a:dk2>
        <a:srgbClr val="AB0633"/>
      </a:dk2>
      <a:lt2>
        <a:srgbClr val="DED6C7"/>
      </a:lt2>
      <a:accent1>
        <a:srgbClr val="58656E"/>
      </a:accent1>
      <a:accent2>
        <a:srgbClr val="B0AE7B"/>
      </a:accent2>
      <a:accent3>
        <a:srgbClr val="F0BF62"/>
      </a:accent3>
      <a:accent4>
        <a:srgbClr val="DED6C7"/>
      </a:accent4>
      <a:accent5>
        <a:srgbClr val="38424B"/>
      </a:accent5>
      <a:accent6>
        <a:srgbClr val="58656E"/>
      </a:accent6>
      <a:hlink>
        <a:srgbClr val="F0BF62"/>
      </a:hlink>
      <a:folHlink>
        <a:srgbClr val="B0AE7B"/>
      </a:folHlink>
    </a:clrScheme>
    <a:fontScheme name="Picard Center PP Design Te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card Center PP Design Tem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icard Center PP Design Tem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icard Center PP Design Tem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icard Center PP Design Tem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icard Center PP Design Tem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icard Center PP Design Tem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icard Center PP Design Tem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icard Center PP Design Tem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icard Center PP Design Tem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icard Center PP Design Tem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icard Center PP Design Tem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icard Center PP Design Tem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0FE298582CD46A0270890497CEC4B" ma:contentTypeVersion="0" ma:contentTypeDescription="Create a new document." ma:contentTypeScope="" ma:versionID="4d396aeb61556f78cb2c0806d657ba7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6CFC4D0-6A8E-4CFB-88AB-FD82682A73ED}">
  <ds:schemaRefs>
    <ds:schemaRef ds:uri="http://schemas.microsoft.com/sharepoint/v3/contenttype/forms"/>
  </ds:schemaRefs>
</ds:datastoreItem>
</file>

<file path=customXml/itemProps2.xml><?xml version="1.0" encoding="utf-8"?>
<ds:datastoreItem xmlns:ds="http://schemas.openxmlformats.org/officeDocument/2006/customXml" ds:itemID="{FA23CE53-0A84-42D7-BE8A-F346EB9084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E9D9104-F4E8-4289-B75E-759F3F1FE84B}">
  <ds:schemaRefs>
    <ds:schemaRef ds:uri="http://purl.org/dc/elements/1.1/"/>
    <ds:schemaRef ds:uri="http://purl.org/dc/terms/"/>
    <ds:schemaRef ds:uri="http://purl.org/dc/dcmitype/"/>
    <ds:schemaRef ds:uri="http://schemas.microsoft.com/office/2006/documentManagement/types"/>
    <ds:schemaRef ds:uri="http://schemas.microsoft.com/office/2006/metadata/properties"/>
    <ds:schemaRef ds:uri="http://www.w3.org/XML/1998/namespace"/>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Picard PP Temp 9.09</Template>
  <TotalTime>562</TotalTime>
  <Words>663</Words>
  <Application>Microsoft Office PowerPoint</Application>
  <PresentationFormat>On-screen Show (4:3)</PresentationFormat>
  <Paragraphs>116</Paragraphs>
  <Slides>22</Slides>
  <Notes>5</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Picard PP Temp 9.09</vt:lpstr>
      <vt:lpstr>What is Meaningful Data &amp; How to Measure It?  National College Access Network, New Orleans Regional Meeting March 25, 2011</vt:lpstr>
      <vt:lpstr>Overview</vt:lpstr>
      <vt:lpstr>Background</vt:lpstr>
      <vt:lpstr>Meaningful Data</vt:lpstr>
      <vt:lpstr>Evaluation Model</vt:lpstr>
      <vt:lpstr>Measurement Levels</vt:lpstr>
      <vt:lpstr>Measurement within the  Context of College Access</vt:lpstr>
      <vt:lpstr>Measurement within the  Context of College Access</vt:lpstr>
      <vt:lpstr>Measurement within the  Context of College Access</vt:lpstr>
      <vt:lpstr>Measurement within the  Context of College Access</vt:lpstr>
      <vt:lpstr>Measurement within the  Context of College Access</vt:lpstr>
      <vt:lpstr>Typical Measurements</vt:lpstr>
      <vt:lpstr>Evidence-based Practices</vt:lpstr>
      <vt:lpstr>Integrated Longitudinal Data System (ILDS)</vt:lpstr>
      <vt:lpstr>Slide 15</vt:lpstr>
      <vt:lpstr>Slide 16</vt:lpstr>
      <vt:lpstr>Slide 17</vt:lpstr>
      <vt:lpstr>Slide 18</vt:lpstr>
      <vt:lpstr>Slide 19</vt:lpstr>
      <vt:lpstr>Slide 20</vt:lpstr>
      <vt:lpstr>Summary, Questions, Comments</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Meaningful Data and How to Measure It?</dc:title>
  <dc:creator>Gary J. Asmus</dc:creator>
  <cp:lastModifiedBy>lfontenot</cp:lastModifiedBy>
  <cp:revision>58</cp:revision>
  <dcterms:created xsi:type="dcterms:W3CDTF">2011-02-16T22:56:18Z</dcterms:created>
  <dcterms:modified xsi:type="dcterms:W3CDTF">2011-03-24T21:15:45Z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0x01010054F0FE298582CD46A0270890497CEC4B</vt:lpwstr>
  </property>
</Properties>
</file>